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257" r:id="rId2"/>
    <p:sldId id="280" r:id="rId3"/>
    <p:sldId id="354" r:id="rId4"/>
    <p:sldId id="258" r:id="rId5"/>
    <p:sldId id="259" r:id="rId6"/>
    <p:sldId id="282" r:id="rId7"/>
    <p:sldId id="283" r:id="rId8"/>
    <p:sldId id="284" r:id="rId9"/>
    <p:sldId id="285" r:id="rId10"/>
    <p:sldId id="286" r:id="rId11"/>
    <p:sldId id="288" r:id="rId12"/>
    <p:sldId id="292" r:id="rId13"/>
    <p:sldId id="293" r:id="rId14"/>
    <p:sldId id="287" r:id="rId15"/>
    <p:sldId id="294" r:id="rId16"/>
    <p:sldId id="295" r:id="rId17"/>
    <p:sldId id="296" r:id="rId18"/>
    <p:sldId id="298" r:id="rId19"/>
    <p:sldId id="299" r:id="rId20"/>
    <p:sldId id="300" r:id="rId21"/>
    <p:sldId id="301" r:id="rId22"/>
    <p:sldId id="302" r:id="rId23"/>
    <p:sldId id="307" r:id="rId24"/>
    <p:sldId id="304" r:id="rId25"/>
    <p:sldId id="308" r:id="rId26"/>
    <p:sldId id="303" r:id="rId27"/>
    <p:sldId id="305" r:id="rId28"/>
    <p:sldId id="306" r:id="rId29"/>
    <p:sldId id="314" r:id="rId30"/>
    <p:sldId id="310" r:id="rId31"/>
    <p:sldId id="311" r:id="rId32"/>
    <p:sldId id="312" r:id="rId33"/>
    <p:sldId id="326" r:id="rId34"/>
    <p:sldId id="316" r:id="rId35"/>
    <p:sldId id="324" r:id="rId36"/>
    <p:sldId id="317" r:id="rId37"/>
    <p:sldId id="318" r:id="rId38"/>
    <p:sldId id="319" r:id="rId39"/>
    <p:sldId id="320" r:id="rId40"/>
    <p:sldId id="327" r:id="rId41"/>
    <p:sldId id="329" r:id="rId42"/>
    <p:sldId id="328" r:id="rId43"/>
    <p:sldId id="331" r:id="rId44"/>
    <p:sldId id="330" r:id="rId45"/>
    <p:sldId id="309" r:id="rId46"/>
    <p:sldId id="335" r:id="rId47"/>
    <p:sldId id="336" r:id="rId48"/>
    <p:sldId id="355" r:id="rId49"/>
    <p:sldId id="347" r:id="rId50"/>
    <p:sldId id="343" r:id="rId51"/>
    <p:sldId id="341" r:id="rId52"/>
    <p:sldId id="342" r:id="rId53"/>
    <p:sldId id="346" r:id="rId54"/>
    <p:sldId id="345" r:id="rId55"/>
    <p:sldId id="350" r:id="rId56"/>
    <p:sldId id="351" r:id="rId57"/>
    <p:sldId id="373" r:id="rId58"/>
    <p:sldId id="334" r:id="rId59"/>
    <p:sldId id="372" r:id="rId60"/>
    <p:sldId id="353" r:id="rId61"/>
    <p:sldId id="352" r:id="rId62"/>
    <p:sldId id="348" r:id="rId63"/>
    <p:sldId id="367" r:id="rId64"/>
    <p:sldId id="356" r:id="rId65"/>
    <p:sldId id="358" r:id="rId66"/>
    <p:sldId id="363" r:id="rId67"/>
    <p:sldId id="362" r:id="rId68"/>
    <p:sldId id="368" r:id="rId69"/>
    <p:sldId id="371" r:id="rId70"/>
    <p:sldId id="366" r:id="rId71"/>
    <p:sldId id="369" r:id="rId72"/>
    <p:sldId id="370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0000"/>
    <a:srgbClr val="7F7F7F"/>
    <a:srgbClr val="FF0000"/>
    <a:srgbClr val="FF6600"/>
    <a:srgbClr val="FFFF00"/>
    <a:srgbClr val="FF9933"/>
    <a:srgbClr val="BFBFBF"/>
    <a:srgbClr val="FFFFFF"/>
    <a:srgbClr val="27CE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1144" autoAdjust="0"/>
  </p:normalViewPr>
  <p:slideViewPr>
    <p:cSldViewPr snapToGrid="0">
      <p:cViewPr varScale="1">
        <p:scale>
          <a:sx n="62" d="100"/>
          <a:sy n="62" d="100"/>
        </p:scale>
        <p:origin x="4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67EF7-C952-453A-BED2-FC9175D8B47C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C1541-8259-407F-85FF-107939499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58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1EAB1-AAA2-43A3-BAD5-48798BC1571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43089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1EAB1-AAA2-43A3-BAD5-48798BC1571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37228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1EAB1-AAA2-43A3-BAD5-48798BC1571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62153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other words,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1EAB1-AAA2-43A3-BAD5-48798BC1571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29424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other words,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1EAB1-AAA2-43A3-BAD5-48798BC1571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44608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other words,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1EAB1-AAA2-43A3-BAD5-48798BC1571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78150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1EAB1-AAA2-43A3-BAD5-48798BC1571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7861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if I ask you this question again, what will</a:t>
            </a:r>
            <a:r>
              <a:rPr lang="en-US" baseline="0" dirty="0"/>
              <a:t> you answer?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1EAB1-AAA2-43A3-BAD5-48798BC1571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20299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/>
              <a:t>Maximize an objective function under a constraint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1EAB1-AAA2-43A3-BAD5-48798BC1571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19578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1541-8259-407F-85FF-1079394996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93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1541-8259-407F-85FF-1079394996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64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Simply put, it’s a classification technique. While</a:t>
            </a:r>
            <a:r>
              <a:rPr lang="en-US" baseline="0" dirty="0"/>
              <a:t> there many SVM models. It is mainly used as a classification technique. I’ll be visually walking you through the original SVM algorithm that was developed in the ’60s.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1541-8259-407F-85FF-1079394996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64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love to bake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1541-8259-407F-85FF-1079394996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00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</a:t>
            </a:r>
            <a:r>
              <a:rPr lang="en-US" baseline="0" dirty="0"/>
              <a:t> time I bake muffins, my husband always says, cupcakes and muffins are the same thing! When I told him I would be using this data set for my SVM example, he didn’t believe it would work, but spoiler alert – it did!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1541-8259-407F-85FF-1079394996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61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</a:t>
            </a:r>
            <a:r>
              <a:rPr lang="en-US" baseline="0" dirty="0"/>
              <a:t> normalize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1541-8259-407F-85FF-1079394996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105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1541-8259-407F-85FF-10793949963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41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1541-8259-407F-85FF-10793949963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905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https://help.plot.ly/excel/3d-scatter-plots/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1541-8259-407F-85FF-10793949963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146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Small C: Prioritizes large margin </a:t>
            </a:r>
            <a:r>
              <a:rPr lang="en-US" dirty="0">
                <a:sym typeface="Wingdings" panose="05000000000000000000" pitchFamily="2" charset="2"/>
              </a:rPr>
              <a:t> more misclassification</a:t>
            </a:r>
            <a:endParaRPr lang="en-US" dirty="0"/>
          </a:p>
          <a:p>
            <a:pPr lvl="1"/>
            <a:r>
              <a:rPr lang="en-US" dirty="0"/>
              <a:t>Large C: Prioritizes less misclassification </a:t>
            </a:r>
            <a:r>
              <a:rPr lang="en-US" dirty="0">
                <a:sym typeface="Wingdings" panose="05000000000000000000" pitchFamily="2" charset="2"/>
              </a:rPr>
              <a:t> small margin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1541-8259-407F-85FF-10793949963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58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better? It depends. You just need to test it</a:t>
            </a:r>
            <a:r>
              <a:rPr lang="en-US" baseline="0" dirty="0"/>
              <a:t> out. Keep on going after testing out 12 and 12.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1541-8259-407F-85FF-10793949963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861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1541-8259-407F-85FF-10793949963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68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1541-8259-407F-85FF-10793949963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76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1EAB1-AAA2-43A3-BAD5-48798BC1571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27852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Run</a:t>
            </a:r>
            <a:r>
              <a:rPr lang="en-US" baseline="0" dirty="0"/>
              <a:t> 45 times. Used to do OVO, now OVR.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1541-8259-407F-85FF-10793949963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389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https://www.cs.princeton.edu/courses/archive/spring16/cos495/slides/ML_basics_lecture7_multiclass.pdf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1541-8259-407F-85FF-10793949963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2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http://www.eric-kim.net/eric-kim-net/posts/1/kernel_trick.html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[x, y, x</a:t>
            </a:r>
            <a:r>
              <a:rPr lang="en-US" baseline="30000" dirty="0"/>
              <a:t>2</a:t>
            </a:r>
            <a:r>
              <a:rPr lang="en-US" dirty="0"/>
              <a:t>+y</a:t>
            </a:r>
            <a:r>
              <a:rPr lang="en-US" baseline="30000" dirty="0"/>
              <a:t>2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1541-8259-407F-85FF-10793949963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637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http://www.eric-kim.net/eric-kim-net/posts/1/kernel_trick.html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[x, y, x</a:t>
            </a:r>
            <a:r>
              <a:rPr lang="en-US" baseline="30000" dirty="0"/>
              <a:t>2</a:t>
            </a:r>
            <a:r>
              <a:rPr lang="en-US" dirty="0"/>
              <a:t>+y</a:t>
            </a:r>
            <a:r>
              <a:rPr lang="en-US" baseline="30000" dirty="0"/>
              <a:t>2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1541-8259-407F-85FF-10793949963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9778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Other kernels. Polynomial</a:t>
            </a:r>
            <a:r>
              <a:rPr lang="en-US" baseline="0" dirty="0"/>
              <a:t> and sigmoid.</a:t>
            </a:r>
            <a:endParaRPr lang="en-US" dirty="0"/>
          </a:p>
          <a:p>
            <a:pPr lvl="1"/>
            <a:r>
              <a:rPr lang="en-US" dirty="0"/>
              <a:t>How</a:t>
            </a:r>
            <a:r>
              <a:rPr lang="en-US" baseline="0" dirty="0"/>
              <a:t> do you choose the best? Grid 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1541-8259-407F-85FF-10793949963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399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RBF kernel viz: </a:t>
            </a:r>
            <a:r>
              <a:rPr lang="en-US" dirty="0"/>
              <a:t>https://www.youtube.com/watch?v=xWK6G-ub1dY</a:t>
            </a:r>
          </a:p>
          <a:p>
            <a:r>
              <a:rPr lang="en-US" dirty="0"/>
              <a:t>Trick: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1541-8259-407F-85FF-10793949963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194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1541-8259-407F-85FF-10793949963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005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1541-8259-407F-85FF-10793949963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215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1541-8259-407F-85FF-10793949963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23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more for your tool kit. Different techniques used at different</a:t>
            </a:r>
            <a:r>
              <a:rPr lang="en-US" baseline="0" dirty="0"/>
              <a:t> times for different data sets.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1541-8259-407F-85FF-10793949963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20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it’s a vague</a:t>
            </a:r>
            <a:r>
              <a:rPr lang="en-US" baseline="0" dirty="0"/>
              <a:t> request, you intuitively know what to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1EAB1-AAA2-43A3-BAD5-48798BC1571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3185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1541-8259-407F-85FF-10793949963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333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1541-8259-407F-85FF-10793949963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62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1EAB1-AAA2-43A3-BAD5-48798BC1571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17672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1EAB1-AAA2-43A3-BAD5-48798BC1571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01333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1EAB1-AAA2-43A3-BAD5-48798BC1571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54592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the optimal way to split the data. You can think of the</a:t>
            </a:r>
            <a:r>
              <a:rPr lang="en-US" baseline="0" dirty="0"/>
              <a:t> line as the median down the road. And then the way to best split the data is to create the widest lanes that you can.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1EAB1-AAA2-43A3-BAD5-48798BC1571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67151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did I create that lane? This lane is as far as possible from both groups</a:t>
            </a:r>
            <a:r>
              <a:rPr lang="en-US" baseline="0" dirty="0"/>
              <a:t> of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61EAB1-AAA2-43A3-BAD5-48798BC1571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6626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9EBDC-D9A3-4F9E-8A15-58C0E9EE0D5D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3664-183C-495A-A84D-3E5E7CBF8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9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9EBDC-D9A3-4F9E-8A15-58C0E9EE0D5D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3664-183C-495A-A84D-3E5E7CBF8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31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9EBDC-D9A3-4F9E-8A15-58C0E9EE0D5D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3664-183C-495A-A84D-3E5E7CBF8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8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9EBDC-D9A3-4F9E-8A15-58C0E9EE0D5D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3664-183C-495A-A84D-3E5E7CBF8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08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9EBDC-D9A3-4F9E-8A15-58C0E9EE0D5D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3664-183C-495A-A84D-3E5E7CBF8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50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9EBDC-D9A3-4F9E-8A15-58C0E9EE0D5D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3664-183C-495A-A84D-3E5E7CBF8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71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9EBDC-D9A3-4F9E-8A15-58C0E9EE0D5D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3664-183C-495A-A84D-3E5E7CBF8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1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9EBDC-D9A3-4F9E-8A15-58C0E9EE0D5D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3664-183C-495A-A84D-3E5E7CBF8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3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9EBDC-D9A3-4F9E-8A15-58C0E9EE0D5D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3664-183C-495A-A84D-3E5E7CBF8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29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9EBDC-D9A3-4F9E-8A15-58C0E9EE0D5D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3664-183C-495A-A84D-3E5E7CBF8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52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9EBDC-D9A3-4F9E-8A15-58C0E9EE0D5D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3664-183C-495A-A84D-3E5E7CBF8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9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9EBDC-D9A3-4F9E-8A15-58C0E9EE0D5D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43664-183C-495A-A84D-3E5E7CBF8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5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Support Vector Machines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Alice Zhao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June 26, 2017</a:t>
            </a:r>
          </a:p>
        </p:txBody>
      </p:sp>
    </p:spTree>
    <p:extLst>
      <p:ext uri="{BB962C8B-B14F-4D97-AF65-F5344CB8AC3E}">
        <p14:creationId xmlns:p14="http://schemas.microsoft.com/office/powerpoint/2010/main" val="1921690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rot="18900566">
            <a:off x="1235801" y="2868106"/>
            <a:ext cx="8108746" cy="1319695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80818" y="2025889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414218" y="17972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47618" y="14924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307538" y="258976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98338" y="12867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06798" y="1858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47518" y="418980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726638" y="34355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275278" y="2406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85818" y="3168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995618" y="1477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0618" y="12105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04818" y="82176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608778" y="24907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860738" y="5340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64348" y="4959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8386518" y="47919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7754058" y="4472066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121598" y="4883229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309818" y="5706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7662618" y="3138882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8470338" y="36108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525458" y="618625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622738" y="6087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6740598" y="55691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795718" y="38927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08338" y="38394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5414718" y="602623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5452818" y="365966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767018" y="24526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2951777" y="4285542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cxnSp>
        <p:nvCxnSpPr>
          <p:cNvPr id="36" name="Straight Connector 35"/>
          <p:cNvCxnSpPr>
            <a:endCxn id="40" idx="3"/>
          </p:cNvCxnSpPr>
          <p:nvPr/>
        </p:nvCxnSpPr>
        <p:spPr>
          <a:xfrm flipV="1">
            <a:off x="2404818" y="661551"/>
            <a:ext cx="5752703" cy="5745679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229930" y="380644"/>
            <a:ext cx="27832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 is this the best split?</a:t>
            </a:r>
          </a:p>
        </p:txBody>
      </p:sp>
      <p:cxnSp>
        <p:nvCxnSpPr>
          <p:cNvPr id="41" name="Straight Connector 40"/>
          <p:cNvCxnSpPr/>
          <p:nvPr/>
        </p:nvCxnSpPr>
        <p:spPr>
          <a:xfrm rot="21573477" flipV="1">
            <a:off x="2852306" y="1187272"/>
            <a:ext cx="5770432" cy="565523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21573477" flipV="1">
            <a:off x="1976006" y="229011"/>
            <a:ext cx="5712628" cy="570567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216650" y="1739055"/>
            <a:ext cx="849630" cy="878466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262818" y="1622058"/>
            <a:ext cx="2482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This is the widest road that separates the two groups</a:t>
            </a:r>
          </a:p>
        </p:txBody>
      </p:sp>
      <p:pic>
        <p:nvPicPr>
          <p:cNvPr id="1028" name="Picture 4" descr="Image result for hand drawn curved arrow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9368" flipV="1">
            <a:off x="7994623" y="1831950"/>
            <a:ext cx="1120313" cy="69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1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 rot="20091657">
            <a:off x="1280413" y="3626580"/>
            <a:ext cx="8304069" cy="474954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80818" y="2025889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414218" y="17972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47618" y="14924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307538" y="258976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98338" y="12867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06798" y="1858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47518" y="418980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726638" y="34355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275278" y="2406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85818" y="3168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995618" y="1477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0618" y="12105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04818" y="82176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608778" y="24907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860738" y="5340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64348" y="4959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8386518" y="47919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7754058" y="4472066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121598" y="4883229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309818" y="5706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7662618" y="3138882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8470338" y="36108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525458" y="618625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622738" y="6087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6740598" y="55691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795718" y="38927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08338" y="38394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5414718" y="602623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5452818" y="365966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767018" y="24526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2951777" y="4285542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29930" y="380644"/>
            <a:ext cx="27832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 is this the best split?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1604718" y="1873488"/>
            <a:ext cx="7505700" cy="355927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 rot="17456525">
            <a:off x="1696635" y="3216919"/>
            <a:ext cx="6786345" cy="334170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3738849" y="181809"/>
            <a:ext cx="2380704" cy="62865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898338" y="201478"/>
            <a:ext cx="2366010" cy="6350374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688538" y="2025890"/>
            <a:ext cx="7421880" cy="3543298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4048618" y="303974"/>
            <a:ext cx="2390717" cy="630437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1803612" y="2344896"/>
            <a:ext cx="7472812" cy="344173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2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rot="18900566">
            <a:off x="1235801" y="2868106"/>
            <a:ext cx="8108746" cy="1319695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80818" y="2025889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414218" y="17972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47618" y="14924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307538" y="258976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98338" y="12867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06798" y="1858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47518" y="418980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726638" y="34355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275278" y="2406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85818" y="3168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995618" y="1477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0618" y="12105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04818" y="82176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608778" y="24907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860738" y="5340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64348" y="4959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8386518" y="47919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7754058" y="4472066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121598" y="4883229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309818" y="5706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7662618" y="3138882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8470338" y="36108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525458" y="618625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622738" y="6087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6740598" y="55691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795718" y="38927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08338" y="38394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5414718" y="602623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5452818" y="365966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767018" y="24526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2951777" y="4285542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cxnSp>
        <p:nvCxnSpPr>
          <p:cNvPr id="36" name="Straight Connector 35"/>
          <p:cNvCxnSpPr>
            <a:endCxn id="40" idx="3"/>
          </p:cNvCxnSpPr>
          <p:nvPr/>
        </p:nvCxnSpPr>
        <p:spPr>
          <a:xfrm flipV="1">
            <a:off x="2404818" y="661551"/>
            <a:ext cx="5752703" cy="5745679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229930" y="380644"/>
            <a:ext cx="27832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 is this the best split?</a:t>
            </a:r>
          </a:p>
        </p:txBody>
      </p:sp>
      <p:cxnSp>
        <p:nvCxnSpPr>
          <p:cNvPr id="41" name="Straight Connector 40"/>
          <p:cNvCxnSpPr/>
          <p:nvPr/>
        </p:nvCxnSpPr>
        <p:spPr>
          <a:xfrm rot="21573477" flipV="1">
            <a:off x="2852306" y="1187272"/>
            <a:ext cx="5770432" cy="565523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21573477" flipV="1">
            <a:off x="1976006" y="229011"/>
            <a:ext cx="5712628" cy="570567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216650" y="1739055"/>
            <a:ext cx="849630" cy="878466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262818" y="1622058"/>
            <a:ext cx="2482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This is the widest road that separates the two groups</a:t>
            </a:r>
          </a:p>
        </p:txBody>
      </p:sp>
      <p:pic>
        <p:nvPicPr>
          <p:cNvPr id="1028" name="Picture 4" descr="Image result for hand drawn curved arrow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9368" flipV="1">
            <a:off x="7994623" y="1831950"/>
            <a:ext cx="1120313" cy="69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0332201" y="2178288"/>
            <a:ext cx="764585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67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rot="18900566">
            <a:off x="1235801" y="2868106"/>
            <a:ext cx="8108746" cy="1319695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80818" y="2025889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414218" y="17972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47618" y="14924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307538" y="258976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98338" y="12867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06798" y="1858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47518" y="418980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726638" y="34355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275278" y="2406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85818" y="3168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995618" y="1477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0618" y="12105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04818" y="82176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608778" y="24907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860738" y="5340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64348" y="4959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8386518" y="47919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7754058" y="4472066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121598" y="4883229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309818" y="5706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7662618" y="3138882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8470338" y="36108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525458" y="618625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622738" y="6087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6740598" y="55691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795718" y="38927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08338" y="38394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5414718" y="602623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5452818" y="365966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767018" y="24526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2951777" y="4285542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cxnSp>
        <p:nvCxnSpPr>
          <p:cNvPr id="36" name="Straight Connector 35"/>
          <p:cNvCxnSpPr>
            <a:endCxn id="40" idx="3"/>
          </p:cNvCxnSpPr>
          <p:nvPr/>
        </p:nvCxnSpPr>
        <p:spPr>
          <a:xfrm flipV="1">
            <a:off x="2404818" y="661551"/>
            <a:ext cx="5752703" cy="5745679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229930" y="380644"/>
            <a:ext cx="27832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 is this the best split?</a:t>
            </a:r>
          </a:p>
        </p:txBody>
      </p:sp>
      <p:cxnSp>
        <p:nvCxnSpPr>
          <p:cNvPr id="41" name="Straight Connector 40"/>
          <p:cNvCxnSpPr/>
          <p:nvPr/>
        </p:nvCxnSpPr>
        <p:spPr>
          <a:xfrm rot="21573477" flipV="1">
            <a:off x="2852306" y="1187272"/>
            <a:ext cx="5770432" cy="565523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21573477" flipV="1">
            <a:off x="1976006" y="229011"/>
            <a:ext cx="5712628" cy="570567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216650" y="1739055"/>
            <a:ext cx="849630" cy="878466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262818" y="1622058"/>
            <a:ext cx="2482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This is the widest </a:t>
            </a:r>
            <a:r>
              <a:rPr lang="en-US" sz="2400" b="1" u="sng" dirty="0">
                <a:solidFill>
                  <a:srgbClr val="FF3300"/>
                </a:solidFill>
              </a:rPr>
              <a:t>margin</a:t>
            </a:r>
            <a:r>
              <a:rPr lang="en-US" sz="2400" b="1" dirty="0"/>
              <a:t> that separates the two groups</a:t>
            </a:r>
          </a:p>
        </p:txBody>
      </p:sp>
      <p:pic>
        <p:nvPicPr>
          <p:cNvPr id="1028" name="Picture 4" descr="Image result for hand drawn curved arrow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9368" flipV="1">
            <a:off x="7994623" y="1831950"/>
            <a:ext cx="1120313" cy="69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400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rot="18900566">
            <a:off x="1235801" y="2868106"/>
            <a:ext cx="8108746" cy="1319695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80818" y="2025889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414218" y="17972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47618" y="14924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307538" y="258976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98338" y="12867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06798" y="1858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47518" y="418980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726638" y="34355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275278" y="2406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85818" y="3168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995618" y="1477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0618" y="12105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04818" y="82176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608778" y="24907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860738" y="5340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64348" y="4959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8386518" y="47919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7754058" y="4472066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121598" y="4883229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309818" y="5706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7662618" y="3138882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8470338" y="36108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525458" y="618625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622738" y="6087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6740598" y="55691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795718" y="38927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08338" y="38394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5414718" y="602623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5452818" y="365966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767018" y="24526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2951777" y="4285542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cxnSp>
        <p:nvCxnSpPr>
          <p:cNvPr id="36" name="Straight Connector 35"/>
          <p:cNvCxnSpPr>
            <a:endCxn id="40" idx="3"/>
          </p:cNvCxnSpPr>
          <p:nvPr/>
        </p:nvCxnSpPr>
        <p:spPr>
          <a:xfrm flipV="1">
            <a:off x="2404818" y="661551"/>
            <a:ext cx="5752703" cy="5745679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229930" y="380644"/>
            <a:ext cx="27832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 is this the best split?</a:t>
            </a:r>
          </a:p>
        </p:txBody>
      </p:sp>
      <p:cxnSp>
        <p:nvCxnSpPr>
          <p:cNvPr id="41" name="Straight Connector 40"/>
          <p:cNvCxnSpPr/>
          <p:nvPr/>
        </p:nvCxnSpPr>
        <p:spPr>
          <a:xfrm rot="21573477" flipV="1">
            <a:off x="2852306" y="1187272"/>
            <a:ext cx="5770432" cy="565523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21573477" flipV="1">
            <a:off x="1976006" y="229011"/>
            <a:ext cx="5712628" cy="570567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392116" y="3457698"/>
            <a:ext cx="441703" cy="446926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3" idx="5"/>
          </p:cNvCxnSpPr>
          <p:nvPr/>
        </p:nvCxnSpPr>
        <p:spPr>
          <a:xfrm>
            <a:off x="5092222" y="2777812"/>
            <a:ext cx="459577" cy="457956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277286" y="4631367"/>
            <a:ext cx="459577" cy="457956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218196" y="2452608"/>
            <a:ext cx="24823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distance between the points and the line are as far as possible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057999" y="1050742"/>
            <a:ext cx="1658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3300"/>
                </a:solidFill>
              </a:rPr>
              <a:t>margin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6216650" y="1739055"/>
            <a:ext cx="849630" cy="878466"/>
          </a:xfrm>
          <a:prstGeom prst="straightConnector1">
            <a:avLst/>
          </a:prstGeom>
          <a:ln w="76200">
            <a:solidFill>
              <a:srgbClr val="FF33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9260926" y="3389094"/>
            <a:ext cx="967955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21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rot="18900566">
            <a:off x="1235801" y="2868106"/>
            <a:ext cx="8108746" cy="1319695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80818" y="2025889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414218" y="17972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47618" y="14924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307538" y="258976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98338" y="12867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06798" y="1858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47518" y="418980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726638" y="34355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275278" y="2406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85818" y="3168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995618" y="1477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0618" y="12105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04818" y="82176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608778" y="24907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860738" y="5340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64348" y="4959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8386518" y="47919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7754058" y="4472066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121598" y="4883229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309818" y="5706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7662618" y="3138882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8470338" y="36108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525458" y="618625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622738" y="6087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6740598" y="55691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795718" y="3892788"/>
            <a:ext cx="381000" cy="381000"/>
          </a:xfrm>
          <a:prstGeom prst="ellipse">
            <a:avLst/>
          </a:prstGeom>
          <a:solidFill>
            <a:srgbClr val="FF9933"/>
          </a:solidFill>
          <a:ln>
            <a:solidFill>
              <a:srgbClr val="FF33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08338" y="38394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5414718" y="602623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5452818" y="365966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767018" y="2452608"/>
            <a:ext cx="381000" cy="381000"/>
          </a:xfrm>
          <a:prstGeom prst="ellipse">
            <a:avLst/>
          </a:prstGeom>
          <a:solidFill>
            <a:srgbClr val="FF9933"/>
          </a:solidFill>
          <a:ln>
            <a:solidFill>
              <a:srgbClr val="FF33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2951777" y="4285542"/>
            <a:ext cx="381000" cy="381000"/>
          </a:xfrm>
          <a:prstGeom prst="ellipse">
            <a:avLst/>
          </a:prstGeom>
          <a:solidFill>
            <a:srgbClr val="FF9933"/>
          </a:solidFill>
          <a:ln>
            <a:solidFill>
              <a:srgbClr val="FF33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cxnSp>
        <p:nvCxnSpPr>
          <p:cNvPr id="36" name="Straight Connector 35"/>
          <p:cNvCxnSpPr>
            <a:endCxn id="40" idx="3"/>
          </p:cNvCxnSpPr>
          <p:nvPr/>
        </p:nvCxnSpPr>
        <p:spPr>
          <a:xfrm flipV="1">
            <a:off x="2404818" y="661551"/>
            <a:ext cx="5752703" cy="5745679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229930" y="380644"/>
            <a:ext cx="27832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 is this the best split?</a:t>
            </a:r>
          </a:p>
        </p:txBody>
      </p:sp>
      <p:cxnSp>
        <p:nvCxnSpPr>
          <p:cNvPr id="41" name="Straight Connector 40"/>
          <p:cNvCxnSpPr/>
          <p:nvPr/>
        </p:nvCxnSpPr>
        <p:spPr>
          <a:xfrm rot="21573477" flipV="1">
            <a:off x="2852306" y="1187272"/>
            <a:ext cx="5770432" cy="565523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21573477" flipV="1">
            <a:off x="1976006" y="229011"/>
            <a:ext cx="5712628" cy="570567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218196" y="2452608"/>
            <a:ext cx="24823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distance between the </a:t>
            </a:r>
            <a:r>
              <a:rPr lang="en-US" sz="2400" b="1" u="sng" dirty="0">
                <a:solidFill>
                  <a:srgbClr val="FF3300"/>
                </a:solidFill>
              </a:rPr>
              <a:t>support vectors </a:t>
            </a:r>
            <a:r>
              <a:rPr lang="en-US" sz="2400" b="1" dirty="0"/>
              <a:t>and the line</a:t>
            </a:r>
            <a:r>
              <a:rPr lang="en-US" sz="2400" b="1" dirty="0">
                <a:solidFill>
                  <a:srgbClr val="FF3300"/>
                </a:solidFill>
              </a:rPr>
              <a:t> </a:t>
            </a:r>
            <a:r>
              <a:rPr lang="en-US" sz="2400" b="1" dirty="0"/>
              <a:t>are as far as possible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057999" y="1050742"/>
            <a:ext cx="1658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3300"/>
                </a:solidFill>
              </a:rPr>
              <a:t>margin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6216650" y="1739055"/>
            <a:ext cx="849630" cy="878466"/>
          </a:xfrm>
          <a:prstGeom prst="straightConnector1">
            <a:avLst/>
          </a:prstGeom>
          <a:ln w="76200">
            <a:solidFill>
              <a:srgbClr val="FF33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0531793" y="3739098"/>
            <a:ext cx="626992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27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rot="18900566">
            <a:off x="1235801" y="2868106"/>
            <a:ext cx="8108746" cy="1319695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80818" y="2025889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414218" y="17972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47618" y="14924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307538" y="258976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98338" y="12867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06798" y="1858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47518" y="418980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726638" y="34355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275278" y="2406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85818" y="3168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995618" y="1477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0618" y="12105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04818" y="82176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608778" y="24907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860738" y="5340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64348" y="4959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8386518" y="47919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7754058" y="4472066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121598" y="4883229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309818" y="5706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7662618" y="3138882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8470338" y="36108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525458" y="618625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622738" y="6087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6740598" y="55691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795718" y="3892788"/>
            <a:ext cx="381000" cy="381000"/>
          </a:xfrm>
          <a:prstGeom prst="ellipse">
            <a:avLst/>
          </a:prstGeom>
          <a:solidFill>
            <a:srgbClr val="FF9933"/>
          </a:solidFill>
          <a:ln>
            <a:solidFill>
              <a:srgbClr val="FF33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08338" y="38394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5414718" y="602623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5452818" y="365966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767018" y="2452608"/>
            <a:ext cx="381000" cy="381000"/>
          </a:xfrm>
          <a:prstGeom prst="ellipse">
            <a:avLst/>
          </a:prstGeom>
          <a:solidFill>
            <a:srgbClr val="FF9933"/>
          </a:solidFill>
          <a:ln>
            <a:solidFill>
              <a:srgbClr val="FF33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2951777" y="4285542"/>
            <a:ext cx="381000" cy="381000"/>
          </a:xfrm>
          <a:prstGeom prst="ellipse">
            <a:avLst/>
          </a:prstGeom>
          <a:solidFill>
            <a:srgbClr val="FF9933"/>
          </a:solidFill>
          <a:ln>
            <a:solidFill>
              <a:srgbClr val="FF33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cxnSp>
        <p:nvCxnSpPr>
          <p:cNvPr id="36" name="Straight Connector 35"/>
          <p:cNvCxnSpPr>
            <a:endCxn id="40" idx="3"/>
          </p:cNvCxnSpPr>
          <p:nvPr/>
        </p:nvCxnSpPr>
        <p:spPr>
          <a:xfrm flipV="1">
            <a:off x="2404818" y="661551"/>
            <a:ext cx="5752703" cy="5745679"/>
          </a:xfrm>
          <a:prstGeom prst="line">
            <a:avLst/>
          </a:prstGeom>
          <a:ln w="76200">
            <a:solidFill>
              <a:srgbClr val="FF33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229930" y="380644"/>
            <a:ext cx="27832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 is this the best split?</a:t>
            </a:r>
          </a:p>
        </p:txBody>
      </p:sp>
      <p:cxnSp>
        <p:nvCxnSpPr>
          <p:cNvPr id="41" name="Straight Connector 40"/>
          <p:cNvCxnSpPr/>
          <p:nvPr/>
        </p:nvCxnSpPr>
        <p:spPr>
          <a:xfrm rot="21573477" flipV="1">
            <a:off x="2852306" y="1187272"/>
            <a:ext cx="5770432" cy="565523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21573477" flipV="1">
            <a:off x="1976006" y="229011"/>
            <a:ext cx="5712628" cy="570567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218196" y="2452608"/>
            <a:ext cx="24823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distance between the </a:t>
            </a:r>
            <a:r>
              <a:rPr lang="en-US" sz="2400" b="1" dirty="0">
                <a:solidFill>
                  <a:srgbClr val="FF3300"/>
                </a:solidFill>
              </a:rPr>
              <a:t>support vectors </a:t>
            </a:r>
            <a:r>
              <a:rPr lang="en-US" sz="2400" b="1" dirty="0"/>
              <a:t>and the </a:t>
            </a:r>
            <a:r>
              <a:rPr lang="en-US" sz="2400" b="1" u="sng" dirty="0">
                <a:solidFill>
                  <a:srgbClr val="FF3300"/>
                </a:solidFill>
              </a:rPr>
              <a:t>hyperplane</a:t>
            </a:r>
            <a:r>
              <a:rPr lang="en-US" sz="2400" b="1" dirty="0">
                <a:solidFill>
                  <a:srgbClr val="FF3300"/>
                </a:solidFill>
              </a:rPr>
              <a:t> </a:t>
            </a:r>
            <a:r>
              <a:rPr lang="en-US" sz="2400" b="1" dirty="0"/>
              <a:t>are as far as possible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057999" y="1050742"/>
            <a:ext cx="1658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3300"/>
                </a:solidFill>
              </a:rPr>
              <a:t>margin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6216650" y="1739055"/>
            <a:ext cx="849630" cy="878466"/>
          </a:xfrm>
          <a:prstGeom prst="straightConnector1">
            <a:avLst/>
          </a:prstGeom>
          <a:ln w="76200">
            <a:solidFill>
              <a:srgbClr val="FF33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291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80818" y="2025889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414218" y="17972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47618" y="14924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307538" y="258976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98338" y="12867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06798" y="1858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47518" y="418980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726638" y="34355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275278" y="2406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85818" y="3168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995618" y="1477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0618" y="12105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04818" y="82176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608778" y="24907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860738" y="5340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64348" y="4959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8386518" y="47919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7754058" y="4472066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121598" y="4883229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309818" y="5706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7662618" y="3138882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8470338" y="36108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525458" y="618625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622738" y="6087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6740598" y="55691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795718" y="3892788"/>
            <a:ext cx="381000" cy="381000"/>
          </a:xfrm>
          <a:prstGeom prst="ellipse">
            <a:avLst/>
          </a:prstGeom>
          <a:solidFill>
            <a:srgbClr val="FF9933"/>
          </a:solidFill>
          <a:ln>
            <a:solidFill>
              <a:srgbClr val="FF33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08338" y="38394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5414718" y="602623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5452818" y="365966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767018" y="2452608"/>
            <a:ext cx="381000" cy="381000"/>
          </a:xfrm>
          <a:prstGeom prst="ellipse">
            <a:avLst/>
          </a:prstGeom>
          <a:solidFill>
            <a:srgbClr val="FF9933"/>
          </a:solidFill>
          <a:ln>
            <a:solidFill>
              <a:srgbClr val="FF33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2951777" y="4285542"/>
            <a:ext cx="381000" cy="381000"/>
          </a:xfrm>
          <a:prstGeom prst="ellipse">
            <a:avLst/>
          </a:prstGeom>
          <a:solidFill>
            <a:srgbClr val="FF9933"/>
          </a:solidFill>
          <a:ln>
            <a:solidFill>
              <a:srgbClr val="FF33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2404818" y="661551"/>
            <a:ext cx="5752703" cy="5745679"/>
          </a:xfrm>
          <a:prstGeom prst="line">
            <a:avLst/>
          </a:prstGeom>
          <a:ln w="76200">
            <a:solidFill>
              <a:srgbClr val="FF33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01661" y="5107523"/>
            <a:ext cx="2482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3300"/>
                </a:solidFill>
              </a:rPr>
              <a:t>support vectors</a:t>
            </a:r>
            <a:endParaRPr lang="en-US" sz="24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7792664" y="2236535"/>
            <a:ext cx="2482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3300"/>
                </a:solidFill>
              </a:rPr>
              <a:t>hyperplane</a:t>
            </a:r>
            <a:endParaRPr lang="en-US" sz="2400" b="1" dirty="0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2816814" y="4745259"/>
            <a:ext cx="162182" cy="427689"/>
          </a:xfrm>
          <a:prstGeom prst="straightConnector1">
            <a:avLst/>
          </a:prstGeom>
          <a:ln w="57150">
            <a:solidFill>
              <a:srgbClr val="FF33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6" idx="3"/>
          </p:cNvCxnSpPr>
          <p:nvPr/>
        </p:nvCxnSpPr>
        <p:spPr>
          <a:xfrm flipV="1">
            <a:off x="2883975" y="4313611"/>
            <a:ext cx="2774132" cy="1024745"/>
          </a:xfrm>
          <a:prstGeom prst="straightConnector1">
            <a:avLst/>
          </a:prstGeom>
          <a:ln w="57150">
            <a:solidFill>
              <a:srgbClr val="FF33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2868455" y="2946673"/>
            <a:ext cx="1921423" cy="2317556"/>
          </a:xfrm>
          <a:prstGeom prst="straightConnector1">
            <a:avLst/>
          </a:prstGeom>
          <a:ln w="57150">
            <a:solidFill>
              <a:srgbClr val="FF33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9229930" y="380644"/>
            <a:ext cx="27832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</a:t>
            </a:r>
          </a:p>
          <a:p>
            <a:pPr lvl="1"/>
            <a:r>
              <a:rPr 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Vector</a:t>
            </a:r>
          </a:p>
          <a:p>
            <a:pPr lvl="1"/>
            <a:r>
              <a:rPr 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 flipV="1">
            <a:off x="7221149" y="1793802"/>
            <a:ext cx="532909" cy="514644"/>
          </a:xfrm>
          <a:prstGeom prst="straightConnector1">
            <a:avLst/>
          </a:prstGeom>
          <a:ln w="57150">
            <a:solidFill>
              <a:srgbClr val="FF33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444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 rot="18900566">
            <a:off x="1235801" y="2868106"/>
            <a:ext cx="8108746" cy="1319695"/>
          </a:xfrm>
          <a:prstGeom prst="rect">
            <a:avLst/>
          </a:prstGeom>
          <a:solidFill>
            <a:srgbClr val="BFBFB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80818" y="2025889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414218" y="17972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47618" y="14924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307538" y="258976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98338" y="12867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06798" y="1858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47518" y="418980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726638" y="34355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275278" y="2406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85818" y="3168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995618" y="1477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0618" y="12105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04818" y="82176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608778" y="24907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860738" y="5340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64348" y="4959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8386518" y="47919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7754058" y="4472066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121598" y="4883229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309818" y="5706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7662618" y="3138882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8470338" y="36108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525458" y="618625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622738" y="6087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6740598" y="55691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795718" y="38927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08338" y="38394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5414718" y="602623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5452818" y="365966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767018" y="24526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29930" y="380644"/>
            <a:ext cx="2783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Split the data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258346" y="843005"/>
            <a:ext cx="27832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the best possible way</a:t>
            </a:r>
          </a:p>
        </p:txBody>
      </p:sp>
      <p:sp>
        <p:nvSpPr>
          <p:cNvPr id="42" name="Oval 41"/>
          <p:cNvSpPr/>
          <p:nvPr/>
        </p:nvSpPr>
        <p:spPr>
          <a:xfrm>
            <a:off x="2951777" y="4285542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404818" y="661551"/>
            <a:ext cx="5752703" cy="5745679"/>
          </a:xfrm>
          <a:prstGeom prst="line">
            <a:avLst/>
          </a:prstGeom>
          <a:ln w="76200">
            <a:solidFill>
              <a:srgbClr val="FF33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792664" y="2236535"/>
            <a:ext cx="2482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3300"/>
                </a:solidFill>
              </a:rPr>
              <a:t>hyperplane</a:t>
            </a:r>
            <a:endParaRPr lang="en-US" sz="24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7221149" y="1793802"/>
            <a:ext cx="532909" cy="514644"/>
          </a:xfrm>
          <a:prstGeom prst="straightConnector1">
            <a:avLst/>
          </a:prstGeom>
          <a:ln w="57150">
            <a:solidFill>
              <a:srgbClr val="FF33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5795718" y="3892788"/>
            <a:ext cx="381000" cy="381000"/>
          </a:xfrm>
          <a:prstGeom prst="ellipse">
            <a:avLst/>
          </a:prstGeom>
          <a:solidFill>
            <a:srgbClr val="FF9933"/>
          </a:solidFill>
          <a:ln>
            <a:solidFill>
              <a:srgbClr val="FF33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4767018" y="2452608"/>
            <a:ext cx="381000" cy="381000"/>
          </a:xfrm>
          <a:prstGeom prst="ellipse">
            <a:avLst/>
          </a:prstGeom>
          <a:solidFill>
            <a:srgbClr val="FF9933"/>
          </a:solidFill>
          <a:ln>
            <a:solidFill>
              <a:srgbClr val="FF33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951777" y="4285542"/>
            <a:ext cx="381000" cy="381000"/>
          </a:xfrm>
          <a:prstGeom prst="ellipse">
            <a:avLst/>
          </a:prstGeom>
          <a:solidFill>
            <a:srgbClr val="FF9933"/>
          </a:solidFill>
          <a:ln>
            <a:solidFill>
              <a:srgbClr val="FF33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1661" y="5107523"/>
            <a:ext cx="2482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3300"/>
                </a:solidFill>
              </a:rPr>
              <a:t>support vectors</a:t>
            </a:r>
            <a:endParaRPr lang="en-US" sz="2400" b="1" dirty="0"/>
          </a:p>
        </p:txBody>
      </p:sp>
      <p:cxnSp>
        <p:nvCxnSpPr>
          <p:cNvPr id="50" name="Straight Arrow Connector 49"/>
          <p:cNvCxnSpPr>
            <a:stCxn id="49" idx="3"/>
          </p:cNvCxnSpPr>
          <p:nvPr/>
        </p:nvCxnSpPr>
        <p:spPr>
          <a:xfrm flipV="1">
            <a:off x="2883975" y="4313611"/>
            <a:ext cx="2774132" cy="1024745"/>
          </a:xfrm>
          <a:prstGeom prst="straightConnector1">
            <a:avLst/>
          </a:prstGeom>
          <a:ln w="57150">
            <a:solidFill>
              <a:srgbClr val="FF33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2868455" y="2946673"/>
            <a:ext cx="1921423" cy="2317556"/>
          </a:xfrm>
          <a:prstGeom prst="straightConnector1">
            <a:avLst/>
          </a:prstGeom>
          <a:ln w="57150">
            <a:solidFill>
              <a:srgbClr val="FF33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057999" y="1050742"/>
            <a:ext cx="1658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3300"/>
                </a:solidFill>
              </a:rPr>
              <a:t>margin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6216650" y="1739055"/>
            <a:ext cx="849630" cy="878466"/>
          </a:xfrm>
          <a:prstGeom prst="straightConnector1">
            <a:avLst/>
          </a:prstGeom>
          <a:ln w="76200">
            <a:solidFill>
              <a:srgbClr val="FF33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2816814" y="4745259"/>
            <a:ext cx="162182" cy="427689"/>
          </a:xfrm>
          <a:prstGeom prst="straightConnector1">
            <a:avLst/>
          </a:prstGeom>
          <a:ln w="57150">
            <a:solidFill>
              <a:srgbClr val="FF33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26948" y="2764845"/>
            <a:ext cx="2992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This </a:t>
            </a:r>
            <a:r>
              <a:rPr lang="en-US" sz="2400" b="1" dirty="0">
                <a:solidFill>
                  <a:srgbClr val="FF3300"/>
                </a:solidFill>
              </a:rPr>
              <a:t>hyperplane</a:t>
            </a:r>
            <a:r>
              <a:rPr lang="en-US" sz="2400" b="1" dirty="0"/>
              <a:t> best splits the data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126948" y="3620280"/>
            <a:ext cx="2824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because it is as far as possible from these </a:t>
            </a:r>
            <a:r>
              <a:rPr lang="en-US" sz="2400" b="1" dirty="0">
                <a:solidFill>
                  <a:srgbClr val="FF3300"/>
                </a:solidFill>
              </a:rPr>
              <a:t>support vectors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126948" y="5181064"/>
            <a:ext cx="2824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which is another way of saying we maximized the </a:t>
            </a:r>
            <a:r>
              <a:rPr lang="en-US" sz="2400" b="1" dirty="0">
                <a:solidFill>
                  <a:srgbClr val="FF3300"/>
                </a:solidFill>
              </a:rPr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314087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39" grpId="0"/>
      <p:bldP spid="46" grpId="0" animBg="1"/>
      <p:bldP spid="47" grpId="0" animBg="1"/>
      <p:bldP spid="48" grpId="0" animBg="1"/>
      <p:bldP spid="49" grpId="0"/>
      <p:bldP spid="55" grpId="0"/>
      <p:bldP spid="60" grpId="0"/>
      <p:bldP spid="61" grpId="0"/>
      <p:bldP spid="6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80818" y="2025889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414218" y="17972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47618" y="14924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307538" y="258976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98338" y="12867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06798" y="1858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47518" y="418980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726638" y="34355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275278" y="2406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85818" y="3168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995618" y="1477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0618" y="12105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04818" y="82176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608778" y="24907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860738" y="5340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64348" y="4959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8386518" y="47919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7754058" y="4472066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121598" y="4883229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309818" y="5706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7662618" y="3138882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8470338" y="36108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525458" y="618625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622738" y="6087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6740598" y="55691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795718" y="38927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08338" y="38394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5414718" y="602623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5452818" y="365966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767018" y="24526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29930" y="380644"/>
            <a:ext cx="27832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do you maximize the margin?</a:t>
            </a:r>
          </a:p>
        </p:txBody>
      </p:sp>
      <p:sp>
        <p:nvSpPr>
          <p:cNvPr id="42" name="Oval 41"/>
          <p:cNvSpPr/>
          <p:nvPr/>
        </p:nvSpPr>
        <p:spPr>
          <a:xfrm>
            <a:off x="2951777" y="4285542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2404818" y="661551"/>
            <a:ext cx="5752703" cy="5745679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 rot="18900566">
            <a:off x="1235801" y="2868106"/>
            <a:ext cx="8108746" cy="1319695"/>
          </a:xfrm>
          <a:prstGeom prst="rect">
            <a:avLst/>
          </a:prstGeom>
          <a:solidFill>
            <a:srgbClr val="BFBFB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057999" y="1050742"/>
            <a:ext cx="1658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3300"/>
                </a:solidFill>
              </a:rPr>
              <a:t>margin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216650" y="1739055"/>
            <a:ext cx="849630" cy="878466"/>
          </a:xfrm>
          <a:prstGeom prst="straightConnector1">
            <a:avLst/>
          </a:prstGeom>
          <a:ln w="76200">
            <a:solidFill>
              <a:srgbClr val="FF33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436914" y="2020937"/>
            <a:ext cx="29920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a</a:t>
            </a:r>
          </a:p>
          <a:p>
            <a:r>
              <a:rPr lang="en-US" sz="2400" b="1" dirty="0"/>
              <a:t>constrained</a:t>
            </a:r>
          </a:p>
          <a:p>
            <a:r>
              <a:rPr lang="en-US" sz="2400" b="1" dirty="0"/>
              <a:t>optimization</a:t>
            </a:r>
          </a:p>
          <a:p>
            <a:r>
              <a:rPr lang="en-US" sz="2400" dirty="0"/>
              <a:t>problem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420384" y="3328503"/>
            <a:ext cx="29920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which can be solved using the </a:t>
            </a:r>
            <a:r>
              <a:rPr lang="en-US" sz="2400" b="1" dirty="0"/>
              <a:t>Lagrange Multipliers</a:t>
            </a:r>
            <a:r>
              <a:rPr lang="en-US" sz="2400" dirty="0"/>
              <a:t> technique</a:t>
            </a:r>
          </a:p>
          <a:p>
            <a:r>
              <a:rPr lang="en-US" sz="2400" dirty="0"/>
              <a:t>(details in Appendix)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6387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77301"/>
            <a:ext cx="10972800" cy="4525963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accent2"/>
                </a:solidFill>
              </a:rPr>
              <a:t>SVM Basics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Visual introduction			- Example in Python</a:t>
            </a:r>
          </a:p>
          <a:p>
            <a:pPr marL="457200" lvl="1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accent2"/>
                </a:solidFill>
              </a:rPr>
              <a:t>Additional Complexities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Higher dimensions			- C parameter</a:t>
            </a:r>
          </a:p>
          <a:p>
            <a:pPr lvl="1">
              <a:buFontTx/>
              <a:buChar char="-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classes			- Kernel trick</a:t>
            </a:r>
          </a:p>
          <a:p>
            <a:pPr lvl="1">
              <a:buFontTx/>
              <a:buChar char="-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accent2"/>
                </a:solidFill>
              </a:rPr>
              <a:t>Closing Remarks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Pros and cons			- Other techniques</a:t>
            </a:r>
          </a:p>
        </p:txBody>
      </p:sp>
    </p:spTree>
    <p:extLst>
      <p:ext uri="{BB962C8B-B14F-4D97-AF65-F5344CB8AC3E}">
        <p14:creationId xmlns:p14="http://schemas.microsoft.com/office/powerpoint/2010/main" val="1708553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46312" y="3732559"/>
            <a:ext cx="7772400" cy="1362075"/>
          </a:xfrm>
        </p:spPr>
        <p:txBody>
          <a:bodyPr>
            <a:normAutofit/>
          </a:bodyPr>
          <a:lstStyle/>
          <a:p>
            <a:pPr algn="ctr"/>
            <a:r>
              <a:rPr lang="en-US" sz="3600" cap="none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It was called the</a:t>
            </a:r>
            <a:br>
              <a:rPr lang="en-US" sz="3600" cap="none" dirty="0">
                <a:solidFill>
                  <a:schemeClr val="accent2">
                    <a:lumMod val="50000"/>
                  </a:schemeClr>
                </a:solidFill>
                <a:latin typeface="+mn-lt"/>
              </a:rPr>
            </a:br>
            <a:r>
              <a:rPr lang="en-US" sz="3600" cap="none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“Maximal Margin Classifier”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712913" y="1824248"/>
            <a:ext cx="9143999" cy="1500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</a:rPr>
              <a:t>We just visually reviewed the original SVM concept that was invented in 1963</a:t>
            </a:r>
          </a:p>
        </p:txBody>
      </p:sp>
    </p:spTree>
    <p:extLst>
      <p:ext uri="{BB962C8B-B14F-4D97-AF65-F5344CB8AC3E}">
        <p14:creationId xmlns:p14="http://schemas.microsoft.com/office/powerpoint/2010/main" val="335955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46313" y="3633788"/>
            <a:ext cx="7772400" cy="1362075"/>
          </a:xfrm>
        </p:spPr>
        <p:txBody>
          <a:bodyPr/>
          <a:lstStyle/>
          <a:p>
            <a:pPr algn="ctr"/>
            <a:r>
              <a:rPr lang="en-US" cap="none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Let’s apply this to a real world problem.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246313" y="2133601"/>
            <a:ext cx="7772400" cy="1500187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So now what?</a:t>
            </a:r>
          </a:p>
        </p:txBody>
      </p:sp>
    </p:spTree>
    <p:extLst>
      <p:ext uri="{BB962C8B-B14F-4D97-AF65-F5344CB8AC3E}">
        <p14:creationId xmlns:p14="http://schemas.microsoft.com/office/powerpoint/2010/main" val="1697014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5098" y="631099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3300"/>
                </a:solidFill>
              </a:rPr>
              <a:t>My other passion</a:t>
            </a:r>
            <a:br>
              <a:rPr lang="en-US" b="1" dirty="0">
                <a:solidFill>
                  <a:srgbClr val="FF3300"/>
                </a:solidFill>
              </a:rPr>
            </a:br>
            <a:r>
              <a:rPr lang="en-US" b="1" dirty="0">
                <a:solidFill>
                  <a:srgbClr val="FF3300"/>
                </a:solidFill>
              </a:rPr>
              <a:t>(second to data science, of course!)</a:t>
            </a:r>
          </a:p>
        </p:txBody>
      </p:sp>
      <p:pic>
        <p:nvPicPr>
          <p:cNvPr id="2050" name="Picture 2" descr="https://pbs.twimg.com/media/CAG7bYaWAAANzj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240" y="2394000"/>
            <a:ext cx="4757404" cy="356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bs.twimg.com/media/B8f3nv2CcAAXBQ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21" y="2394000"/>
            <a:ext cx="2676040" cy="356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5123" y="2394000"/>
            <a:ext cx="3574000" cy="356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2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pbs.twimg.com/media/B8f3nv2CcAAXBQ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497" y="1464104"/>
            <a:ext cx="2676040" cy="356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Image result for blueberry muff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91" y="1464104"/>
            <a:ext cx="2363835" cy="356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26497" y="709285"/>
            <a:ext cx="2855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</a:rPr>
              <a:t>Cupcakes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3488" y="709285"/>
            <a:ext cx="2855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3300"/>
                </a:solidFill>
              </a:rPr>
              <a:t>Muffins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1" y="2743202"/>
            <a:ext cx="155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versus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6269" y="5503977"/>
            <a:ext cx="5537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“a cupcake is just a muffin with frosting”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88741" y="6022291"/>
            <a:ext cx="737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3300"/>
                </a:solidFill>
              </a:rPr>
              <a:t>“a muffin is just a cupcake with random bits of stuff in it”</a:t>
            </a:r>
          </a:p>
        </p:txBody>
      </p:sp>
    </p:spTree>
    <p:extLst>
      <p:ext uri="{BB962C8B-B14F-4D97-AF65-F5344CB8AC3E}">
        <p14:creationId xmlns:p14="http://schemas.microsoft.com/office/powerpoint/2010/main" val="301708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5" grpId="0"/>
      <p:bldP spid="7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Cupcakes vs Muffins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The Challenge</a:t>
            </a:r>
          </a:p>
          <a:p>
            <a:pPr marL="0" indent="0">
              <a:buNone/>
            </a:pPr>
            <a:r>
              <a:rPr lang="en-US" dirty="0"/>
              <a:t>Classify recipes as cupcakes or muffins. When given a new recipe, determine if it’s a cupcake or a muffin.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The Steps</a:t>
            </a:r>
          </a:p>
          <a:p>
            <a:pPr marL="514350" indent="-514350">
              <a:buAutoNum type="arabicPeriod"/>
            </a:pPr>
            <a:r>
              <a:rPr lang="en-US" dirty="0"/>
              <a:t>Find the data</a:t>
            </a:r>
          </a:p>
          <a:p>
            <a:pPr marL="514350" indent="-514350">
              <a:buAutoNum type="arabicPeriod"/>
            </a:pPr>
            <a:r>
              <a:rPr lang="en-US" dirty="0"/>
              <a:t>Apply a data science model</a:t>
            </a:r>
          </a:p>
          <a:p>
            <a:pPr marL="514350" indent="-514350">
              <a:buAutoNum type="arabicPeriod"/>
            </a:pPr>
            <a:r>
              <a:rPr lang="en-US" dirty="0"/>
              <a:t>Review the results</a:t>
            </a:r>
          </a:p>
        </p:txBody>
      </p:sp>
    </p:spTree>
    <p:extLst>
      <p:ext uri="{BB962C8B-B14F-4D97-AF65-F5344CB8AC3E}">
        <p14:creationId xmlns:p14="http://schemas.microsoft.com/office/powerpoint/2010/main" val="2009088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Cupcakes vs Muffins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The Challenge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Classify recipes as cupcakes or muffins. When given a new recipe, determine if it’s a cupcake or a muffin.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The Steps</a:t>
            </a:r>
          </a:p>
          <a:p>
            <a:pPr marL="514350" indent="-514350">
              <a:buAutoNum type="arabicPeriod"/>
            </a:pPr>
            <a:r>
              <a:rPr lang="en-US" dirty="0"/>
              <a:t>Find the data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Apply a data science model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Review the results</a:t>
            </a:r>
          </a:p>
        </p:txBody>
      </p:sp>
    </p:spTree>
    <p:extLst>
      <p:ext uri="{BB962C8B-B14F-4D97-AF65-F5344CB8AC3E}">
        <p14:creationId xmlns:p14="http://schemas.microsoft.com/office/powerpoint/2010/main" val="4076771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Find the data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208149"/>
            <a:ext cx="10972800" cy="8214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Recorded the top 10 muffin and top 10 cupcake recipes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60" y="1563880"/>
            <a:ext cx="10414680" cy="1349806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387775"/>
              </p:ext>
            </p:extLst>
          </p:nvPr>
        </p:nvGraphicFramePr>
        <p:xfrm>
          <a:off x="372004" y="3921070"/>
          <a:ext cx="11447991" cy="2603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806">
                  <a:extLst>
                    <a:ext uri="{9D8B030D-6E8A-4147-A177-3AD203B41FA5}">
                      <a16:colId xmlns:a16="http://schemas.microsoft.com/office/drawing/2014/main" val="652980908"/>
                    </a:ext>
                  </a:extLst>
                </a:gridCol>
                <a:gridCol w="1255363">
                  <a:extLst>
                    <a:ext uri="{9D8B030D-6E8A-4147-A177-3AD203B41FA5}">
                      <a16:colId xmlns:a16="http://schemas.microsoft.com/office/drawing/2014/main" val="3017259296"/>
                    </a:ext>
                  </a:extLst>
                </a:gridCol>
                <a:gridCol w="1270861">
                  <a:extLst>
                    <a:ext uri="{9D8B030D-6E8A-4147-A177-3AD203B41FA5}">
                      <a16:colId xmlns:a16="http://schemas.microsoft.com/office/drawing/2014/main" val="4089730143"/>
                    </a:ext>
                  </a:extLst>
                </a:gridCol>
                <a:gridCol w="1286359">
                  <a:extLst>
                    <a:ext uri="{9D8B030D-6E8A-4147-A177-3AD203B41FA5}">
                      <a16:colId xmlns:a16="http://schemas.microsoft.com/office/drawing/2014/main" val="3238888809"/>
                    </a:ext>
                  </a:extLst>
                </a:gridCol>
                <a:gridCol w="1270861">
                  <a:extLst>
                    <a:ext uri="{9D8B030D-6E8A-4147-A177-3AD203B41FA5}">
                      <a16:colId xmlns:a16="http://schemas.microsoft.com/office/drawing/2014/main" val="3707024950"/>
                    </a:ext>
                  </a:extLst>
                </a:gridCol>
                <a:gridCol w="1184744">
                  <a:extLst>
                    <a:ext uri="{9D8B030D-6E8A-4147-A177-3AD203B41FA5}">
                      <a16:colId xmlns:a16="http://schemas.microsoft.com/office/drawing/2014/main" val="130149474"/>
                    </a:ext>
                  </a:extLst>
                </a:gridCol>
                <a:gridCol w="1271999">
                  <a:extLst>
                    <a:ext uri="{9D8B030D-6E8A-4147-A177-3AD203B41FA5}">
                      <a16:colId xmlns:a16="http://schemas.microsoft.com/office/drawing/2014/main" val="839905169"/>
                    </a:ext>
                  </a:extLst>
                </a:gridCol>
                <a:gridCol w="1271999">
                  <a:extLst>
                    <a:ext uri="{9D8B030D-6E8A-4147-A177-3AD203B41FA5}">
                      <a16:colId xmlns:a16="http://schemas.microsoft.com/office/drawing/2014/main" val="924754391"/>
                    </a:ext>
                  </a:extLst>
                </a:gridCol>
                <a:gridCol w="1271999">
                  <a:extLst>
                    <a:ext uri="{9D8B030D-6E8A-4147-A177-3AD203B41FA5}">
                      <a16:colId xmlns:a16="http://schemas.microsoft.com/office/drawing/2014/main" val="3661976648"/>
                    </a:ext>
                  </a:extLst>
                </a:gridCol>
              </a:tblGrid>
              <a:tr h="7296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Recipe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Sugar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Egg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Baking Powder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Vanilla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1531237"/>
                  </a:ext>
                </a:extLst>
              </a:tr>
              <a:tr h="66517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Muffin1</a:t>
                      </a:r>
                      <a:endParaRPr lang="en-US" b="1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 cups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1/2 cup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1/4 cup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 cup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 eggs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 </a:t>
                      </a:r>
                      <a:r>
                        <a:rPr lang="en-US" b="1" dirty="0" err="1"/>
                        <a:t>tbsp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1/2 tsp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 tsp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7569326"/>
                  </a:ext>
                </a:extLst>
              </a:tr>
              <a:tr h="58893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Cupcake1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 cups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3/4 cup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1/2</a:t>
                      </a:r>
                      <a:r>
                        <a:rPr lang="en-US" b="1" baseline="0" dirty="0"/>
                        <a:t> cup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 cup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  <a:r>
                        <a:rPr lang="en-US" b="1" baseline="0" dirty="0"/>
                        <a:t> eggs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 tsp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1/2 tsp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 tsp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8705399"/>
                  </a:ext>
                </a:extLst>
              </a:tr>
              <a:tr h="619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0888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120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Find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Problem</a:t>
            </a:r>
          </a:p>
          <a:p>
            <a:pPr marL="0" indent="0">
              <a:buNone/>
            </a:pPr>
            <a:r>
              <a:rPr lang="en-US" dirty="0"/>
              <a:t>Each recipe yields different amounts of batter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Solution</a:t>
            </a:r>
          </a:p>
          <a:p>
            <a:pPr marL="0" indent="0">
              <a:buNone/>
            </a:pPr>
            <a:endParaRPr lang="en-US" sz="8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Amount-based</a:t>
            </a:r>
            <a:r>
              <a:rPr lang="en-US" sz="2800" dirty="0"/>
              <a:t>				  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Percent-based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035581"/>
              </p:ext>
            </p:extLst>
          </p:nvPr>
        </p:nvGraphicFramePr>
        <p:xfrm>
          <a:off x="315132" y="4560375"/>
          <a:ext cx="4659824" cy="1983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806">
                  <a:extLst>
                    <a:ext uri="{9D8B030D-6E8A-4147-A177-3AD203B41FA5}">
                      <a16:colId xmlns:a16="http://schemas.microsoft.com/office/drawing/2014/main" val="1295362545"/>
                    </a:ext>
                  </a:extLst>
                </a:gridCol>
                <a:gridCol w="1048763">
                  <a:extLst>
                    <a:ext uri="{9D8B030D-6E8A-4147-A177-3AD203B41FA5}">
                      <a16:colId xmlns:a16="http://schemas.microsoft.com/office/drawing/2014/main" val="3816572786"/>
                    </a:ext>
                  </a:extLst>
                </a:gridCol>
                <a:gridCol w="1208868">
                  <a:extLst>
                    <a:ext uri="{9D8B030D-6E8A-4147-A177-3AD203B41FA5}">
                      <a16:colId xmlns:a16="http://schemas.microsoft.com/office/drawing/2014/main" val="3958774437"/>
                    </a:ext>
                  </a:extLst>
                </a:gridCol>
                <a:gridCol w="1038387">
                  <a:extLst>
                    <a:ext uri="{9D8B030D-6E8A-4147-A177-3AD203B41FA5}">
                      <a16:colId xmlns:a16="http://schemas.microsoft.com/office/drawing/2014/main" val="2717956792"/>
                    </a:ext>
                  </a:extLst>
                </a:gridCol>
              </a:tblGrid>
              <a:tr h="7296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Recipe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Sugar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0642159"/>
                  </a:ext>
                </a:extLst>
              </a:tr>
              <a:tr h="66517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Muffin1</a:t>
                      </a:r>
                      <a:endParaRPr lang="en-US" b="1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 cups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1/2 cup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4648022"/>
                  </a:ext>
                </a:extLst>
              </a:tr>
              <a:tr h="58893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Cupcake1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 cups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3/4 cup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335337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5114442" y="5935851"/>
            <a:ext cx="635430" cy="0"/>
          </a:xfrm>
          <a:prstGeom prst="straightConnector1">
            <a:avLst/>
          </a:prstGeom>
          <a:ln w="762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99867"/>
              </p:ext>
            </p:extLst>
          </p:nvPr>
        </p:nvGraphicFramePr>
        <p:xfrm>
          <a:off x="5979761" y="4560375"/>
          <a:ext cx="5835114" cy="1983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572">
                  <a:extLst>
                    <a:ext uri="{9D8B030D-6E8A-4147-A177-3AD203B41FA5}">
                      <a16:colId xmlns:a16="http://schemas.microsoft.com/office/drawing/2014/main" val="1295362545"/>
                    </a:ext>
                  </a:extLst>
                </a:gridCol>
                <a:gridCol w="1073961">
                  <a:extLst>
                    <a:ext uri="{9D8B030D-6E8A-4147-A177-3AD203B41FA5}">
                      <a16:colId xmlns:a16="http://schemas.microsoft.com/office/drawing/2014/main" val="3816572786"/>
                    </a:ext>
                  </a:extLst>
                </a:gridCol>
                <a:gridCol w="1237913">
                  <a:extLst>
                    <a:ext uri="{9D8B030D-6E8A-4147-A177-3AD203B41FA5}">
                      <a16:colId xmlns:a16="http://schemas.microsoft.com/office/drawing/2014/main" val="3958774437"/>
                    </a:ext>
                  </a:extLst>
                </a:gridCol>
                <a:gridCol w="1063334">
                  <a:extLst>
                    <a:ext uri="{9D8B030D-6E8A-4147-A177-3AD203B41FA5}">
                      <a16:colId xmlns:a16="http://schemas.microsoft.com/office/drawing/2014/main" val="2717956792"/>
                    </a:ext>
                  </a:extLst>
                </a:gridCol>
                <a:gridCol w="1063334">
                  <a:extLst>
                    <a:ext uri="{9D8B030D-6E8A-4147-A177-3AD203B41FA5}">
                      <a16:colId xmlns:a16="http://schemas.microsoft.com/office/drawing/2014/main" val="2127818034"/>
                    </a:ext>
                  </a:extLst>
                </a:gridCol>
              </a:tblGrid>
              <a:tr h="7296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Recipe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Sugar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Volume</a:t>
                      </a:r>
                    </a:p>
                  </a:txBody>
                  <a:tcPr anchor="ctr"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642159"/>
                  </a:ext>
                </a:extLst>
              </a:tr>
              <a:tr h="66517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Muffin1</a:t>
                      </a:r>
                      <a:endParaRPr lang="en-US" b="1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47%</a:t>
                      </a:r>
                    </a:p>
                  </a:txBody>
                  <a:tcPr anchor="ctr"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24%</a:t>
                      </a:r>
                    </a:p>
                  </a:txBody>
                  <a:tcPr anchor="ctr"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/>
                        <a:t>100%</a:t>
                      </a:r>
                    </a:p>
                  </a:txBody>
                  <a:tcPr anchor="ctr"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48022"/>
                  </a:ext>
                </a:extLst>
              </a:tr>
              <a:tr h="58893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Cupcake1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42%</a:t>
                      </a:r>
                    </a:p>
                  </a:txBody>
                  <a:tcPr anchor="ctr"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21%</a:t>
                      </a:r>
                    </a:p>
                  </a:txBody>
                  <a:tcPr anchor="ctr"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/>
                        <a:t>100%</a:t>
                      </a:r>
                    </a:p>
                  </a:txBody>
                  <a:tcPr anchor="ctr"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335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75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Find the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174" y="1417638"/>
            <a:ext cx="8127651" cy="50415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36893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Cupcakes vs Muffins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The Challenge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Classify recipes as cupcakes or muffins. When given a new recipe, determine if it’s a cupcake or a muffin.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The Steps</a:t>
            </a:r>
          </a:p>
          <a:p>
            <a:pPr marL="514350" indent="-514350">
              <a:buAutoNum type="arabicPeriod"/>
            </a:pPr>
            <a:r>
              <a:rPr lang="en-US" dirty="0"/>
              <a:t>Find the data </a:t>
            </a:r>
            <a:r>
              <a:rPr lang="en-US" dirty="0">
                <a:sym typeface="Wingdings" panose="05000000000000000000" pitchFamily="2" charset="2"/>
              </a:rPr>
              <a:t>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Apply a data science model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Review the results</a:t>
            </a:r>
          </a:p>
        </p:txBody>
      </p:sp>
    </p:spTree>
    <p:extLst>
      <p:ext uri="{BB962C8B-B14F-4D97-AF65-F5344CB8AC3E}">
        <p14:creationId xmlns:p14="http://schemas.microsoft.com/office/powerpoint/2010/main" val="2139499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77301"/>
            <a:ext cx="10972800" cy="4525963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accent2"/>
                </a:solidFill>
              </a:rPr>
              <a:t>SVM Basics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Visual introduction			- Example in Python</a:t>
            </a:r>
          </a:p>
          <a:p>
            <a:pPr marL="457200" lvl="1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Additional Complexities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 Higher dimensions			- C parameter</a:t>
            </a:r>
          </a:p>
          <a:p>
            <a:pPr lvl="1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Multiple classes			- Kernel trick</a:t>
            </a:r>
          </a:p>
          <a:p>
            <a:pPr lvl="1">
              <a:buFontTx/>
              <a:buChar char="-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Closing Remarks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 Pros and cons			- Other techniques</a:t>
            </a:r>
          </a:p>
        </p:txBody>
      </p:sp>
    </p:spTree>
    <p:extLst>
      <p:ext uri="{BB962C8B-B14F-4D97-AF65-F5344CB8AC3E}">
        <p14:creationId xmlns:p14="http://schemas.microsoft.com/office/powerpoint/2010/main" val="2728377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Cupcakes vs Muffins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The Challenge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Classify recipes as cupcakes or muffins. When given a new recipe, determine if it’s a cupcake or a muffin.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The Steps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Find the data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/>
              <a:t>Apply a data science model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Review the results</a:t>
            </a:r>
          </a:p>
        </p:txBody>
      </p:sp>
    </p:spTree>
    <p:extLst>
      <p:ext uri="{BB962C8B-B14F-4D97-AF65-F5344CB8AC3E}">
        <p14:creationId xmlns:p14="http://schemas.microsoft.com/office/powerpoint/2010/main" val="1907218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96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The Challenge</a:t>
            </a:r>
          </a:p>
          <a:p>
            <a:pPr marL="0" indent="0">
              <a:buNone/>
            </a:pPr>
            <a:r>
              <a:rPr lang="en-US" dirty="0"/>
              <a:t>Classify recipes as cupcakes or muffins. When given a new recipe, determine if it’s a cupcake or a muffin.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The Solution</a:t>
            </a:r>
          </a:p>
          <a:p>
            <a:pPr marL="0" indent="0">
              <a:buNone/>
            </a:pPr>
            <a:r>
              <a:rPr lang="en-US" dirty="0"/>
              <a:t>Use a classification technique </a:t>
            </a:r>
            <a:r>
              <a:rPr lang="en-US" dirty="0">
                <a:sym typeface="Wingdings" panose="05000000000000000000" pitchFamily="2" charset="2"/>
              </a:rPr>
              <a:t> SVM</a:t>
            </a:r>
          </a:p>
          <a:p>
            <a:pPr marL="0" indent="0">
              <a:buNone/>
            </a:pPr>
            <a:r>
              <a:rPr lang="en-US" dirty="0"/>
              <a:t>Use a statistical tool to create the model </a:t>
            </a:r>
            <a:r>
              <a:rPr lang="en-US" dirty="0">
                <a:sym typeface="Wingdings" panose="05000000000000000000" pitchFamily="2" charset="2"/>
              </a:rPr>
              <a:t> Python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Apply a data science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58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Python Script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24" y="1131053"/>
            <a:ext cx="3477424" cy="55087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857" y="1507217"/>
            <a:ext cx="3469064" cy="51325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7796465" y="1561276"/>
            <a:ext cx="410677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 sz="2800" b="1" dirty="0">
                <a:solidFill>
                  <a:schemeClr val="accent2"/>
                </a:solidFill>
              </a:rPr>
              <a:t>Import Libraries</a:t>
            </a:r>
          </a:p>
          <a:p>
            <a:pPr marL="514350" indent="-514350">
              <a:buFont typeface="+mj-lt"/>
              <a:buAutoNum type="alphaLcPeriod"/>
            </a:pPr>
            <a:endParaRPr lang="en-US" sz="2800" b="1" dirty="0">
              <a:solidFill>
                <a:schemeClr val="accent2"/>
              </a:solidFill>
            </a:endParaRPr>
          </a:p>
          <a:p>
            <a:pPr marL="514350" indent="-514350">
              <a:buFont typeface="+mj-lt"/>
              <a:buAutoNum type="alphaLcPeriod"/>
            </a:pPr>
            <a:r>
              <a:rPr lang="en-US" sz="2800" b="1" dirty="0">
                <a:solidFill>
                  <a:schemeClr val="accent2"/>
                </a:solidFill>
              </a:rPr>
              <a:t>Import Data</a:t>
            </a:r>
          </a:p>
          <a:p>
            <a:pPr marL="514350" indent="-514350">
              <a:buFont typeface="+mj-lt"/>
              <a:buAutoNum type="alphaLcPeriod"/>
            </a:pPr>
            <a:endParaRPr lang="en-US" sz="2800" b="1" dirty="0">
              <a:solidFill>
                <a:schemeClr val="accent2"/>
              </a:solidFill>
            </a:endParaRPr>
          </a:p>
          <a:p>
            <a:pPr marL="514350" indent="-514350">
              <a:buFont typeface="+mj-lt"/>
              <a:buAutoNum type="alphaLcPeriod"/>
            </a:pPr>
            <a:r>
              <a:rPr lang="en-US" sz="2800" b="1" dirty="0">
                <a:solidFill>
                  <a:schemeClr val="accent2"/>
                </a:solidFill>
              </a:rPr>
              <a:t>Prepare the Data</a:t>
            </a:r>
          </a:p>
          <a:p>
            <a:pPr marL="514350" indent="-514350">
              <a:buFont typeface="+mj-lt"/>
              <a:buAutoNum type="alphaLcPeriod"/>
            </a:pPr>
            <a:endParaRPr lang="en-US" sz="2800" b="1" dirty="0">
              <a:solidFill>
                <a:schemeClr val="accent2"/>
              </a:solidFill>
            </a:endParaRPr>
          </a:p>
          <a:p>
            <a:pPr marL="514350" indent="-514350">
              <a:buFont typeface="+mj-lt"/>
              <a:buAutoNum type="alphaLcPeriod"/>
            </a:pPr>
            <a:r>
              <a:rPr lang="en-US" sz="2800" b="1" dirty="0">
                <a:solidFill>
                  <a:schemeClr val="accent2"/>
                </a:solidFill>
              </a:rPr>
              <a:t>Fit the Model</a:t>
            </a:r>
          </a:p>
          <a:p>
            <a:pPr marL="514350" indent="-514350">
              <a:buFont typeface="+mj-lt"/>
              <a:buAutoNum type="alphaLcPeriod"/>
            </a:pPr>
            <a:endParaRPr lang="en-US" sz="2800" b="1" dirty="0">
              <a:solidFill>
                <a:schemeClr val="accent2"/>
              </a:solidFill>
            </a:endParaRPr>
          </a:p>
          <a:p>
            <a:pPr marL="514350" indent="-514350">
              <a:buFont typeface="+mj-lt"/>
              <a:buAutoNum type="alphaLcPeriod"/>
            </a:pPr>
            <a:r>
              <a:rPr lang="en-US" sz="2800" b="1" dirty="0">
                <a:solidFill>
                  <a:schemeClr val="accent2"/>
                </a:solidFill>
              </a:rPr>
              <a:t>Visualize Results</a:t>
            </a:r>
          </a:p>
          <a:p>
            <a:pPr marL="514350" indent="-514350">
              <a:buFont typeface="+mj-lt"/>
              <a:buAutoNum type="alphaLcPeriod"/>
            </a:pPr>
            <a:endParaRPr lang="en-US" sz="2800" b="1" dirty="0">
              <a:solidFill>
                <a:schemeClr val="accent2"/>
              </a:solidFill>
            </a:endParaRPr>
          </a:p>
          <a:p>
            <a:pPr marL="514350" indent="-514350">
              <a:buFont typeface="+mj-lt"/>
              <a:buAutoNum type="alphaLcPeriod"/>
            </a:pPr>
            <a:r>
              <a:rPr lang="en-US" sz="2800" b="1" dirty="0">
                <a:solidFill>
                  <a:schemeClr val="accent2"/>
                </a:solidFill>
              </a:rPr>
              <a:t>Predict New Case</a:t>
            </a:r>
          </a:p>
        </p:txBody>
      </p:sp>
    </p:spTree>
    <p:extLst>
      <p:ext uri="{BB962C8B-B14F-4D97-AF65-F5344CB8AC3E}">
        <p14:creationId xmlns:p14="http://schemas.microsoft.com/office/powerpoint/2010/main" val="1553144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a. Import Libraries</a:t>
            </a:r>
          </a:p>
        </p:txBody>
      </p:sp>
      <p:grpSp>
        <p:nvGrpSpPr>
          <p:cNvPr id="3" name="Group 2"/>
          <p:cNvGrpSpPr/>
          <p:nvPr/>
        </p:nvGrpSpPr>
        <p:grpSpPr>
          <a:xfrm rot="5400000">
            <a:off x="7690943" y="2357943"/>
            <a:ext cx="6526830" cy="2132884"/>
            <a:chOff x="-626918" y="2146695"/>
            <a:chExt cx="10641251" cy="34774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88724" y="1131053"/>
              <a:ext cx="3477424" cy="5508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5713530" y="1323315"/>
              <a:ext cx="3469064" cy="51325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7" name="Rectangle 6"/>
          <p:cNvSpPr/>
          <p:nvPr/>
        </p:nvSpPr>
        <p:spPr>
          <a:xfrm>
            <a:off x="9841422" y="398305"/>
            <a:ext cx="2267238" cy="560050"/>
          </a:xfrm>
          <a:prstGeom prst="rect">
            <a:avLst/>
          </a:prstGeom>
          <a:solidFill>
            <a:srgbClr val="FF33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28936"/>
          <a:stretch/>
        </p:blipFill>
        <p:spPr>
          <a:xfrm>
            <a:off x="0" y="1720622"/>
            <a:ext cx="9298983" cy="363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37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b. Import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4674"/>
          <a:stretch/>
        </p:blipFill>
        <p:spPr>
          <a:xfrm>
            <a:off x="175662" y="1840907"/>
            <a:ext cx="9123322" cy="398645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 rot="5400000">
            <a:off x="7690943" y="2357943"/>
            <a:ext cx="6526830" cy="2132884"/>
            <a:chOff x="-626918" y="2146695"/>
            <a:chExt cx="10641251" cy="34774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88724" y="1131053"/>
              <a:ext cx="3477424" cy="5508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5713530" y="1323315"/>
              <a:ext cx="3469064" cy="51325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8" name="Rectangle 7"/>
          <p:cNvSpPr/>
          <p:nvPr/>
        </p:nvSpPr>
        <p:spPr>
          <a:xfrm>
            <a:off x="9841422" y="971738"/>
            <a:ext cx="2267238" cy="560050"/>
          </a:xfrm>
          <a:prstGeom prst="rect">
            <a:avLst/>
          </a:prstGeom>
          <a:solidFill>
            <a:srgbClr val="FF33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99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c. Prepare the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" r="26846" b="15208"/>
          <a:stretch/>
        </p:blipFill>
        <p:spPr>
          <a:xfrm>
            <a:off x="237278" y="1267727"/>
            <a:ext cx="9046208" cy="545237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 rot="5400000">
            <a:off x="7690943" y="2357943"/>
            <a:ext cx="6526830" cy="2132884"/>
            <a:chOff x="-626918" y="2146695"/>
            <a:chExt cx="10641251" cy="34774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88724" y="1131053"/>
              <a:ext cx="3477424" cy="5508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5713530" y="1323315"/>
              <a:ext cx="3469064" cy="51325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8" name="Rectangle 7"/>
          <p:cNvSpPr/>
          <p:nvPr/>
        </p:nvSpPr>
        <p:spPr>
          <a:xfrm>
            <a:off x="9841422" y="1545173"/>
            <a:ext cx="2267238" cy="1013354"/>
          </a:xfrm>
          <a:prstGeom prst="rect">
            <a:avLst/>
          </a:prstGeom>
          <a:solidFill>
            <a:srgbClr val="FF33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5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d. Fit the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34580"/>
          <a:stretch/>
        </p:blipFill>
        <p:spPr>
          <a:xfrm>
            <a:off x="0" y="1720311"/>
            <a:ext cx="9336506" cy="348712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 rot="5400000">
            <a:off x="7690943" y="2357943"/>
            <a:ext cx="6526830" cy="2132884"/>
            <a:chOff x="-626918" y="2146695"/>
            <a:chExt cx="10641251" cy="3477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88724" y="1131053"/>
              <a:ext cx="3477424" cy="5508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5713530" y="1323315"/>
              <a:ext cx="3469064" cy="51325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10" name="Rectangle 9"/>
          <p:cNvSpPr/>
          <p:nvPr/>
        </p:nvSpPr>
        <p:spPr>
          <a:xfrm>
            <a:off x="9841422" y="2427483"/>
            <a:ext cx="2267238" cy="540306"/>
          </a:xfrm>
          <a:prstGeom prst="rect">
            <a:avLst/>
          </a:prstGeom>
          <a:solidFill>
            <a:srgbClr val="FF33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53885" y="3254644"/>
            <a:ext cx="8477573" cy="945397"/>
          </a:xfrm>
          <a:prstGeom prst="rect">
            <a:avLst/>
          </a:prstGeom>
          <a:noFill/>
          <a:ln w="762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e. Visualize Results</a:t>
            </a:r>
          </a:p>
        </p:txBody>
      </p:sp>
      <p:grpSp>
        <p:nvGrpSpPr>
          <p:cNvPr id="5" name="Group 4"/>
          <p:cNvGrpSpPr/>
          <p:nvPr/>
        </p:nvGrpSpPr>
        <p:grpSpPr>
          <a:xfrm rot="5400000">
            <a:off x="7690943" y="2357943"/>
            <a:ext cx="6526830" cy="2132884"/>
            <a:chOff x="-626918" y="2146695"/>
            <a:chExt cx="10641251" cy="34774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88724" y="1131053"/>
              <a:ext cx="3477424" cy="5508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5713530" y="1323315"/>
              <a:ext cx="3469064" cy="51325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8" name="Rectangle 7"/>
          <p:cNvSpPr/>
          <p:nvPr/>
        </p:nvSpPr>
        <p:spPr>
          <a:xfrm>
            <a:off x="9841422" y="2938924"/>
            <a:ext cx="2267238" cy="714489"/>
          </a:xfrm>
          <a:prstGeom prst="rect">
            <a:avLst/>
          </a:prstGeom>
          <a:solidFill>
            <a:srgbClr val="FF33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37051" b="29171"/>
          <a:stretch/>
        </p:blipFill>
        <p:spPr>
          <a:xfrm>
            <a:off x="109207" y="1572618"/>
            <a:ext cx="9169830" cy="3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77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e. Visualize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5865" b="14543"/>
          <a:stretch/>
        </p:blipFill>
        <p:spPr>
          <a:xfrm>
            <a:off x="469058" y="1850357"/>
            <a:ext cx="8599691" cy="188409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 rot="5400000">
            <a:off x="7690943" y="2357943"/>
            <a:ext cx="6526830" cy="2132884"/>
            <a:chOff x="-626918" y="2146695"/>
            <a:chExt cx="10641251" cy="34774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88724" y="1131053"/>
              <a:ext cx="3477424" cy="5508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5713530" y="1323315"/>
              <a:ext cx="3469064" cy="51325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9" name="Rectangle 8"/>
          <p:cNvSpPr/>
          <p:nvPr/>
        </p:nvSpPr>
        <p:spPr>
          <a:xfrm>
            <a:off x="9841422" y="4184542"/>
            <a:ext cx="2267238" cy="418455"/>
          </a:xfrm>
          <a:prstGeom prst="rect">
            <a:avLst/>
          </a:prstGeom>
          <a:solidFill>
            <a:srgbClr val="FF33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r="35586"/>
          <a:stretch/>
        </p:blipFill>
        <p:spPr>
          <a:xfrm>
            <a:off x="314075" y="3879969"/>
            <a:ext cx="8692680" cy="110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69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e. Visualize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041" y="1989916"/>
            <a:ext cx="5889456" cy="3863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48" y="1952787"/>
            <a:ext cx="4664805" cy="378528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 rot="5400000">
            <a:off x="7690943" y="2357943"/>
            <a:ext cx="6526830" cy="2132884"/>
            <a:chOff x="-626918" y="2146695"/>
            <a:chExt cx="10641251" cy="34774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388724" y="1131053"/>
              <a:ext cx="3477424" cy="5508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5713530" y="1323315"/>
              <a:ext cx="3469064" cy="51325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9" name="Rectangle 8"/>
          <p:cNvSpPr/>
          <p:nvPr/>
        </p:nvSpPr>
        <p:spPr>
          <a:xfrm>
            <a:off x="9841422" y="4556502"/>
            <a:ext cx="2267238" cy="587077"/>
          </a:xfrm>
          <a:prstGeom prst="rect">
            <a:avLst/>
          </a:prstGeom>
          <a:solidFill>
            <a:srgbClr val="FF33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41422" y="3600983"/>
            <a:ext cx="2267238" cy="587077"/>
          </a:xfrm>
          <a:prstGeom prst="rect">
            <a:avLst/>
          </a:prstGeom>
          <a:solidFill>
            <a:srgbClr val="FF33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87260" y="1686877"/>
            <a:ext cx="2482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Our SVM Model</a:t>
            </a:r>
            <a:endParaRPr lang="en-US" sz="2400" b="1" dirty="0"/>
          </a:p>
        </p:txBody>
      </p:sp>
      <p:pic>
        <p:nvPicPr>
          <p:cNvPr id="13" name="Picture 4" descr="Image result for hand drawn curved arrow"/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81144">
            <a:off x="1414175" y="1829680"/>
            <a:ext cx="771029" cy="51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68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46313" y="3633788"/>
            <a:ext cx="7772400" cy="1362075"/>
          </a:xfrm>
        </p:spPr>
        <p:txBody>
          <a:bodyPr/>
          <a:lstStyle/>
          <a:p>
            <a:pPr algn="ctr"/>
            <a:r>
              <a:rPr lang="en-US" cap="none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It’s a classification technique.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246313" y="2133601"/>
            <a:ext cx="7772400" cy="1500187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What is SVM?</a:t>
            </a:r>
          </a:p>
        </p:txBody>
      </p:sp>
    </p:spTree>
    <p:extLst>
      <p:ext uri="{BB962C8B-B14F-4D97-AF65-F5344CB8AC3E}">
        <p14:creationId xmlns:p14="http://schemas.microsoft.com/office/powerpoint/2010/main" val="1525652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Cupcakes vs Muffins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The Challenge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Classify recipes as cupcakes or muffins. When given a new recipe, determine if it’s a cupcake or a muffin.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The Steps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Find the data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/>
              <a:t>Apply a data science model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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Review the results</a:t>
            </a:r>
          </a:p>
        </p:txBody>
      </p:sp>
    </p:spTree>
    <p:extLst>
      <p:ext uri="{BB962C8B-B14F-4D97-AF65-F5344CB8AC3E}">
        <p14:creationId xmlns:p14="http://schemas.microsoft.com/office/powerpoint/2010/main" val="686920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Cupcakes vs Muffins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The Challenge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Classify recipes as cupcakes or muffins. When given a new recipe, determine if it’s a cupcake or a muffin.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The Steps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Find the data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Apply a data science model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 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/>
              <a:t>Review the results</a:t>
            </a:r>
          </a:p>
        </p:txBody>
      </p:sp>
    </p:spTree>
    <p:extLst>
      <p:ext uri="{BB962C8B-B14F-4D97-AF65-F5344CB8AC3E}">
        <p14:creationId xmlns:p14="http://schemas.microsoft.com/office/powerpoint/2010/main" val="773941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Review the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555872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The Challenge</a:t>
            </a:r>
          </a:p>
          <a:p>
            <a:pPr marL="0" indent="0">
              <a:buNone/>
            </a:pPr>
            <a:endParaRPr lang="en-US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/>
              <a:t>Classify recipes as cupcakes or muffins. </a:t>
            </a:r>
            <a:r>
              <a:rPr lang="en-US" sz="4000" dirty="0">
                <a:sym typeface="Wingdings" panose="05000000000000000000" pitchFamily="2" charset="2"/>
              </a:rPr>
              <a:t>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given a new recipe, determine if it’s a cupcake or a muffin.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794" y="1600201"/>
            <a:ext cx="5119606" cy="4677766"/>
          </a:xfrm>
          <a:prstGeom prst="rect">
            <a:avLst/>
          </a:prstGeom>
        </p:spPr>
      </p:pic>
      <p:pic>
        <p:nvPicPr>
          <p:cNvPr id="12290" name="Picture 2" descr="Image result for recip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976" y="3347634"/>
            <a:ext cx="692489" cy="59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42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f. Predict New Case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65" y="1243177"/>
            <a:ext cx="8813367" cy="560101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 rot="5400000">
            <a:off x="7690943" y="2357943"/>
            <a:ext cx="6526830" cy="2132884"/>
            <a:chOff x="-626918" y="2146695"/>
            <a:chExt cx="10641251" cy="34774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88724" y="1131053"/>
              <a:ext cx="3477424" cy="5508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5713530" y="1323315"/>
              <a:ext cx="3469064" cy="51325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8" name="Rectangle 7"/>
          <p:cNvSpPr/>
          <p:nvPr/>
        </p:nvSpPr>
        <p:spPr>
          <a:xfrm>
            <a:off x="9841422" y="5656877"/>
            <a:ext cx="2267238" cy="836913"/>
          </a:xfrm>
          <a:prstGeom prst="rect">
            <a:avLst/>
          </a:prstGeom>
          <a:solidFill>
            <a:srgbClr val="FF33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460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f. Predict New Case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 rot="5400000">
            <a:off x="7690943" y="2357943"/>
            <a:ext cx="6526830" cy="2132884"/>
            <a:chOff x="-626918" y="2146695"/>
            <a:chExt cx="10641251" cy="34774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88724" y="1131053"/>
              <a:ext cx="3477424" cy="5508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5713530" y="1323315"/>
              <a:ext cx="3469064" cy="51325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14" name="Rectangle 13"/>
          <p:cNvSpPr/>
          <p:nvPr/>
        </p:nvSpPr>
        <p:spPr>
          <a:xfrm>
            <a:off x="9841422" y="5176434"/>
            <a:ext cx="2267238" cy="546139"/>
          </a:xfrm>
          <a:prstGeom prst="rect">
            <a:avLst/>
          </a:prstGeom>
          <a:solidFill>
            <a:srgbClr val="FF33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44394"/>
          <a:stretch/>
        </p:blipFill>
        <p:spPr>
          <a:xfrm>
            <a:off x="80414" y="1550958"/>
            <a:ext cx="9448140" cy="41716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39861" y="4386025"/>
            <a:ext cx="8350685" cy="805907"/>
          </a:xfrm>
          <a:prstGeom prst="rect">
            <a:avLst/>
          </a:prstGeom>
          <a:noFill/>
          <a:ln w="762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8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Cupcakes vs Muffins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The Challenge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Classify recipes as cupcakes or muffins. When given a new recipe, determine if it’s a cupcake or a muffin.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The Steps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Find the data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Apply a data science model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Review the results </a:t>
            </a:r>
            <a:r>
              <a:rPr lang="en-US" dirty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87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pbs.twimg.com/media/B8f3nv2CcAAXBQ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497" y="1464104"/>
            <a:ext cx="2676040" cy="356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Image result for blueberry muff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91" y="1464104"/>
            <a:ext cx="2363835" cy="356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26497" y="709285"/>
            <a:ext cx="2855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</a:rPr>
              <a:t>Cupcakes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3488" y="709285"/>
            <a:ext cx="2855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3300"/>
                </a:solidFill>
              </a:rPr>
              <a:t>Muffins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1" y="2743202"/>
            <a:ext cx="155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versus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6269" y="5503977"/>
            <a:ext cx="5537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trike="sngStrike" dirty="0">
                <a:solidFill>
                  <a:schemeClr val="accent2"/>
                </a:solidFill>
              </a:rPr>
              <a:t>“a cupcake is just a muffin with frosting”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88741" y="6022291"/>
            <a:ext cx="737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trike="sngStrike" dirty="0">
                <a:solidFill>
                  <a:srgbClr val="FF3300"/>
                </a:solidFill>
              </a:rPr>
              <a:t>“a muffin is just a cupcake with random bits of stuff in it”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3986" y="5284922"/>
            <a:ext cx="11835826" cy="1425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Cupcakes and muffins can be classified using Support Vector Machines!</a:t>
            </a:r>
          </a:p>
        </p:txBody>
      </p:sp>
    </p:spTree>
    <p:extLst>
      <p:ext uri="{BB962C8B-B14F-4D97-AF65-F5344CB8AC3E}">
        <p14:creationId xmlns:p14="http://schemas.microsoft.com/office/powerpoint/2010/main" val="19587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46313" y="3773270"/>
            <a:ext cx="7772400" cy="1362075"/>
          </a:xfrm>
        </p:spPr>
        <p:txBody>
          <a:bodyPr/>
          <a:lstStyle/>
          <a:p>
            <a:pPr algn="ctr"/>
            <a:r>
              <a:rPr lang="en-US" cap="none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Up next: How to make SVM even more powerful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246313" y="1978621"/>
            <a:ext cx="7772400" cy="1500187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Basic case </a:t>
            </a:r>
            <a:r>
              <a:rPr lang="en-US" sz="5400" b="1" dirty="0">
                <a:solidFill>
                  <a:schemeClr val="bg1"/>
                </a:solidFill>
                <a:sym typeface="Wingdings" panose="05000000000000000000" pitchFamily="2" charset="2"/>
              </a:rPr>
              <a:t>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82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77301"/>
            <a:ext cx="10972800" cy="4525963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SVM Basics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 Visual introduction			- Example in Python</a:t>
            </a:r>
          </a:p>
          <a:p>
            <a:pPr marL="457200" lvl="1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accent2"/>
                </a:solidFill>
              </a:rPr>
              <a:t>Additional Complexities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Higher dimensions			- C parameter</a:t>
            </a:r>
          </a:p>
          <a:p>
            <a:pPr lvl="1">
              <a:buFontTx/>
              <a:buChar char="-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classes			- Kernel trick</a:t>
            </a:r>
          </a:p>
          <a:p>
            <a:pPr lvl="1">
              <a:buFontTx/>
              <a:buChar char="-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Closing Remarks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 Pros and cons			- Other techniques</a:t>
            </a:r>
          </a:p>
        </p:txBody>
      </p:sp>
    </p:spTree>
    <p:extLst>
      <p:ext uri="{BB962C8B-B14F-4D97-AF65-F5344CB8AC3E}">
        <p14:creationId xmlns:p14="http://schemas.microsoft.com/office/powerpoint/2010/main" val="2454414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619" t="-29346" r="47573" b="34058"/>
          <a:stretch/>
        </p:blipFill>
        <p:spPr>
          <a:xfrm>
            <a:off x="4236799" y="1417638"/>
            <a:ext cx="3688435" cy="4701483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42075" y="1663899"/>
            <a:ext cx="2831024" cy="118128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2D: Separate</a:t>
            </a:r>
          </a:p>
          <a:p>
            <a:pPr marL="0" indent="0" algn="ctr">
              <a:buNone/>
            </a:pPr>
            <a:r>
              <a:rPr lang="en-US" dirty="0"/>
              <a:t>with 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Higher Dimensions: Visual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17" y="2936469"/>
            <a:ext cx="3823430" cy="310254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665505" y="1663899"/>
            <a:ext cx="2831024" cy="1181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3D: Separate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with Plane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721410" y="1663899"/>
            <a:ext cx="2831024" cy="1181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4D+: Hard to Visualize</a:t>
            </a:r>
          </a:p>
        </p:txBody>
      </p:sp>
      <p:sp>
        <p:nvSpPr>
          <p:cNvPr id="15" name="Parallelogram 14"/>
          <p:cNvSpPr/>
          <p:nvPr/>
        </p:nvSpPr>
        <p:spPr>
          <a:xfrm>
            <a:off x="4850969" y="4014054"/>
            <a:ext cx="2789696" cy="867904"/>
          </a:xfrm>
          <a:prstGeom prst="parallelogram">
            <a:avLst>
              <a:gd name="adj" fmla="val 194159"/>
            </a:avLst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013295" y="3168934"/>
            <a:ext cx="2247254" cy="216976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/>
              <a:t>?</a:t>
            </a:r>
            <a:endParaRPr lang="en-US" sz="239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6306172"/>
            <a:ext cx="1182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Higher Dimensions               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 Parameter                Multiple Classes                 Kernel Trick</a:t>
            </a:r>
          </a:p>
        </p:txBody>
      </p:sp>
    </p:spTree>
    <p:extLst>
      <p:ext uri="{BB962C8B-B14F-4D97-AF65-F5344CB8AC3E}">
        <p14:creationId xmlns:p14="http://schemas.microsoft.com/office/powerpoint/2010/main" val="134080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80818" y="2025889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414218" y="17972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47618" y="14924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307538" y="258976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98338" y="12867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06798" y="1858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47518" y="418980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726638" y="34355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275278" y="2406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85818" y="3168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995618" y="1477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0618" y="12105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04818" y="82176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608778" y="24907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860738" y="5340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64348" y="4959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8386518" y="47919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7754058" y="4472066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121598" y="4883229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309818" y="5706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7662618" y="3138882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8470338" y="36108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525458" y="618625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622738" y="6087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6740598" y="55691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795718" y="38927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08338" y="38394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5414718" y="602623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5452818" y="365966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767018" y="24526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3898338" y="201478"/>
            <a:ext cx="2366010" cy="6350374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688538" y="2025890"/>
            <a:ext cx="7421880" cy="3543298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229930" y="380644"/>
            <a:ext cx="2783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Split the data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258346" y="843005"/>
            <a:ext cx="27832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the best possible way</a:t>
            </a:r>
          </a:p>
        </p:txBody>
      </p:sp>
      <p:sp>
        <p:nvSpPr>
          <p:cNvPr id="48" name="Oval 47"/>
          <p:cNvSpPr/>
          <p:nvPr/>
        </p:nvSpPr>
        <p:spPr>
          <a:xfrm>
            <a:off x="2951777" y="4285542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2404818" y="661551"/>
            <a:ext cx="5752703" cy="5745679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0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Higher Dimensions: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44857"/>
            <a:ext cx="10972800" cy="44613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Hard to visualize, but easy to code</a:t>
            </a:r>
          </a:p>
          <a:p>
            <a:pPr lvl="3"/>
            <a:endParaRPr lang="en-US" sz="9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additional ingredients, we have the opportunity to find a wider margin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0115" y="2470402"/>
            <a:ext cx="6783092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# Fit SVM model for sugar &amp; butter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model =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svm.SVC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(kernel='linear')</a:t>
            </a:r>
          </a:p>
          <a:p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model.fit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sugar_butter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type_label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)</a:t>
            </a:r>
            <a:endParaRPr lang="en-US" sz="2400" dirty="0"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86740" y="3248732"/>
            <a:ext cx="2262753" cy="406501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68714" y="2806112"/>
            <a:ext cx="3921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all_ingredients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67609" y="2858490"/>
            <a:ext cx="2913681" cy="406501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991172" y="3844013"/>
            <a:ext cx="1930263" cy="1241092"/>
            <a:chOff x="2960176" y="4144393"/>
            <a:chExt cx="1930263" cy="124109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24544" t="96" r="38886" b="72731"/>
            <a:stretch/>
          </p:blipFill>
          <p:spPr>
            <a:xfrm>
              <a:off x="2960176" y="4144393"/>
              <a:ext cx="1400496" cy="124109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635076" y="4923820"/>
              <a:ext cx="1255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Lucida Console" panose="020B0609040504020204" pitchFamily="49" charset="0"/>
                </a:rPr>
                <a:t>…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81262" y="3440597"/>
            <a:ext cx="4938774" cy="1261579"/>
            <a:chOff x="7574250" y="4128433"/>
            <a:chExt cx="4938774" cy="126157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13801" r="24016" b="72753"/>
            <a:stretch/>
          </p:blipFill>
          <p:spPr>
            <a:xfrm>
              <a:off x="7574250" y="4128433"/>
              <a:ext cx="4264981" cy="126157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1257661" y="4923820"/>
              <a:ext cx="1255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Lucida Console" panose="020B0609040504020204" pitchFamily="49" charset="0"/>
                </a:rPr>
                <a:t>…</a:t>
              </a: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H="1">
            <a:off x="4649495" y="3064577"/>
            <a:ext cx="3394125" cy="355394"/>
          </a:xfrm>
          <a:prstGeom prst="straightConnector1">
            <a:avLst/>
          </a:prstGeom>
          <a:ln w="5715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0" y="6306172"/>
            <a:ext cx="1182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Higher Dimensions               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 Parameter                Multiple Classes                 Kernel Trick</a:t>
            </a:r>
          </a:p>
        </p:txBody>
      </p:sp>
    </p:spTree>
    <p:extLst>
      <p:ext uri="{BB962C8B-B14F-4D97-AF65-F5344CB8AC3E}">
        <p14:creationId xmlns:p14="http://schemas.microsoft.com/office/powerpoint/2010/main" val="394356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149" y="1926101"/>
            <a:ext cx="5261792" cy="41130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C Parameter: Visual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4800" y="1567922"/>
            <a:ext cx="3822915" cy="9641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Demo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306172"/>
            <a:ext cx="1182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Higher Dimensions                </a:t>
            </a:r>
            <a:r>
              <a:rPr lang="en-US" b="1" dirty="0">
                <a:solidFill>
                  <a:schemeClr val="accent2"/>
                </a:solidFill>
              </a:rPr>
              <a:t>C Parameter               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Multiple Classes                 Kernel Trick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25" y="1929222"/>
            <a:ext cx="5136478" cy="409447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730222" y="1567922"/>
            <a:ext cx="3822915" cy="964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Original Data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17736" y="2138766"/>
            <a:ext cx="1425844" cy="33476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006247" y="2154264"/>
            <a:ext cx="1425844" cy="33476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8431079" y="2913680"/>
            <a:ext cx="325465" cy="3254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596150" y="2713625"/>
            <a:ext cx="2482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Misclassification</a:t>
            </a:r>
            <a:endParaRPr lang="en-US" sz="2400" b="1" dirty="0"/>
          </a:p>
        </p:txBody>
      </p:sp>
      <p:pic>
        <p:nvPicPr>
          <p:cNvPr id="21" name="Picture 4" descr="Image result for hand drawn curved arrow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56150" flipV="1">
            <a:off x="8823035" y="2905008"/>
            <a:ext cx="771029" cy="51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7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/>
      <p:bldP spid="2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C Parameter: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C parameter allows you to decide how much you want to penalize misclassified points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306172"/>
            <a:ext cx="1182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Higher Dimensions                </a:t>
            </a:r>
            <a:r>
              <a:rPr lang="en-US" b="1" dirty="0">
                <a:solidFill>
                  <a:schemeClr val="accent2"/>
                </a:solidFill>
              </a:rPr>
              <a:t>C Parameter               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Multiple Classes                 Kernel Trick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461" y="3029381"/>
            <a:ext cx="8844366" cy="19933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30657" y="3944258"/>
            <a:ext cx="681926" cy="30996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01351" y="4284539"/>
            <a:ext cx="844818" cy="10461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72044" y="5418003"/>
            <a:ext cx="2058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Default Value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8907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C Parameter: Comparison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306172"/>
            <a:ext cx="1182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Higher Dimensions                </a:t>
            </a:r>
            <a:r>
              <a:rPr lang="en-US" b="1" dirty="0">
                <a:solidFill>
                  <a:schemeClr val="accent2"/>
                </a:solidFill>
              </a:rPr>
              <a:t>C Parameter               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Multiple Classes                 Kernel Trick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54959"/>
            <a:ext cx="5237941" cy="40141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174" y="2254959"/>
            <a:ext cx="5201226" cy="40753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174" y="1317285"/>
            <a:ext cx="4716782" cy="9376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319805"/>
            <a:ext cx="4901475" cy="93767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423946" y="1631139"/>
            <a:ext cx="969464" cy="290651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128492" y="1619077"/>
            <a:ext cx="969464" cy="290651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985649" y="2541725"/>
            <a:ext cx="2395526" cy="92333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Low C: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Prioritize simplicity (soft margin)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429681" y="2541725"/>
            <a:ext cx="2395526" cy="92333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High C: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Prioritize making few mistakes</a:t>
            </a:r>
          </a:p>
        </p:txBody>
      </p:sp>
    </p:spTree>
    <p:extLst>
      <p:ext uri="{BB962C8B-B14F-4D97-AF65-F5344CB8AC3E}">
        <p14:creationId xmlns:p14="http://schemas.microsoft.com/office/powerpoint/2010/main" val="224721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95" y="1526662"/>
            <a:ext cx="5221928" cy="42234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3123"/>
          <a:stretch/>
        </p:blipFill>
        <p:spPr>
          <a:xfrm>
            <a:off x="372084" y="1417772"/>
            <a:ext cx="6090834" cy="488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Multiple Classes: Visual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306172"/>
            <a:ext cx="1182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Higher Dimensions                C Parameter                </a:t>
            </a:r>
            <a:r>
              <a:rPr lang="en-US" b="1" dirty="0">
                <a:solidFill>
                  <a:schemeClr val="accent2"/>
                </a:solidFill>
              </a:rPr>
              <a:t>Multiple Classes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               Kernel Trick</a:t>
            </a:r>
          </a:p>
        </p:txBody>
      </p:sp>
      <p:pic>
        <p:nvPicPr>
          <p:cNvPr id="21508" name="Picture 4" descr="Image result for scone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22053" r="21317" b="10106"/>
          <a:stretch/>
        </p:blipFill>
        <p:spPr bwMode="auto">
          <a:xfrm>
            <a:off x="5550525" y="4494507"/>
            <a:ext cx="1007643" cy="699587"/>
          </a:xfrm>
          <a:prstGeom prst="rect">
            <a:avLst/>
          </a:prstGeom>
          <a:noFill/>
          <a:ln w="5715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33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1195"/>
          <a:stretch/>
        </p:blipFill>
        <p:spPr>
          <a:xfrm>
            <a:off x="3549057" y="4425052"/>
            <a:ext cx="7658186" cy="9119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Multiple Classes: 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306172"/>
            <a:ext cx="1182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Higher Dimensions                C Parameter                </a:t>
            </a:r>
            <a:r>
              <a:rPr lang="en-US" b="1" dirty="0">
                <a:solidFill>
                  <a:schemeClr val="accent2"/>
                </a:solidFill>
              </a:rPr>
              <a:t>Multiple Classes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               Kernel Trick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9609" t="1" r="18946" b="55514"/>
          <a:stretch/>
        </p:blipFill>
        <p:spPr>
          <a:xfrm>
            <a:off x="3549057" y="1842693"/>
            <a:ext cx="7658186" cy="107470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323274" y="4772429"/>
            <a:ext cx="3308563" cy="18702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0" y="2046167"/>
            <a:ext cx="3822915" cy="96412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/>
              <a:t>Original Code</a:t>
            </a:r>
          </a:p>
          <a:p>
            <a:pPr marL="0" indent="0" algn="ctr">
              <a:buNone/>
            </a:pPr>
            <a:r>
              <a:rPr lang="en-US" sz="2800" dirty="0"/>
              <a:t>(2 classes)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52954" y="4549146"/>
            <a:ext cx="3822915" cy="9641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Updated Code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(3+ classes)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94468" y="1417637"/>
            <a:ext cx="11530739" cy="2169103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4467" y="3883054"/>
            <a:ext cx="11530739" cy="2169103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130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Multiple Classes: Comparison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306172"/>
            <a:ext cx="1182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Higher Dimensions                C Parameter                </a:t>
            </a:r>
            <a:r>
              <a:rPr lang="en-US" b="1" dirty="0">
                <a:solidFill>
                  <a:schemeClr val="accent2"/>
                </a:solidFill>
              </a:rPr>
              <a:t>Multiple Classes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               Kernel Trick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7016321" y="1503058"/>
            <a:ext cx="3822915" cy="964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/>
              <a:t>OVO: One vs One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433100" y="1503058"/>
            <a:ext cx="3822915" cy="964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/>
              <a:t>OVR: One vs Rest</a:t>
            </a:r>
          </a:p>
        </p:txBody>
      </p:sp>
      <p:sp>
        <p:nvSpPr>
          <p:cNvPr id="45" name="Oval 44"/>
          <p:cNvSpPr/>
          <p:nvPr/>
        </p:nvSpPr>
        <p:spPr>
          <a:xfrm>
            <a:off x="1312677" y="2249664"/>
            <a:ext cx="1131376" cy="629619"/>
          </a:xfrm>
          <a:prstGeom prst="ellipse">
            <a:avLst/>
          </a:prstGeom>
          <a:pattFill prst="solidDmnd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068780" y="2250941"/>
            <a:ext cx="1131376" cy="629619"/>
          </a:xfrm>
          <a:prstGeom prst="ellipse">
            <a:avLst/>
          </a:prstGeom>
          <a:pattFill prst="solidDmnd">
            <a:fgClr>
              <a:srgbClr val="FF0000"/>
            </a:fgClr>
            <a:bgClr>
              <a:schemeClr val="bg1"/>
            </a:bgClr>
          </a:patt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300291" y="2231339"/>
            <a:ext cx="1131376" cy="629619"/>
          </a:xfrm>
          <a:prstGeom prst="ellipse">
            <a:avLst/>
          </a:prstGeom>
          <a:pattFill prst="solidDmnd">
            <a:fgClr>
              <a:srgbClr val="00B050"/>
            </a:fgClr>
            <a:bgClr>
              <a:schemeClr val="bg1"/>
            </a:bgClr>
          </a:patt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318578" y="3194830"/>
            <a:ext cx="1131376" cy="629619"/>
          </a:xfrm>
          <a:prstGeom prst="ellipse">
            <a:avLst/>
          </a:prstGeom>
          <a:pattFill prst="solidDmnd">
            <a:fgClr>
              <a:srgbClr val="FF0000"/>
            </a:fgClr>
            <a:bgClr>
              <a:schemeClr val="bg1"/>
            </a:bgClr>
          </a:patt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300291" y="3194829"/>
            <a:ext cx="1131376" cy="629619"/>
          </a:xfrm>
          <a:prstGeom prst="ellipse">
            <a:avLst/>
          </a:prstGeom>
          <a:pattFill prst="solidDmnd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068780" y="3197027"/>
            <a:ext cx="1131376" cy="629619"/>
          </a:xfrm>
          <a:prstGeom prst="ellipse">
            <a:avLst/>
          </a:prstGeom>
          <a:pattFill prst="solidDmnd">
            <a:fgClr>
              <a:srgbClr val="00B050"/>
            </a:fgClr>
            <a:bgClr>
              <a:schemeClr val="bg1"/>
            </a:bgClr>
          </a:patt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793522" y="4123035"/>
            <a:ext cx="1131376" cy="629619"/>
          </a:xfrm>
          <a:prstGeom prst="ellipse">
            <a:avLst/>
          </a:prstGeom>
          <a:pattFill prst="solidDmnd">
            <a:fgClr>
              <a:srgbClr val="00B050"/>
            </a:fgClr>
            <a:bgClr>
              <a:schemeClr val="bg1"/>
            </a:bgClr>
          </a:patt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2753046" y="3194830"/>
            <a:ext cx="186" cy="629618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2780559" y="2248704"/>
            <a:ext cx="186" cy="629618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931121" y="5078667"/>
            <a:ext cx="4311101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Pros: Less sensitive to imbalance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Cons: More classifications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03660" y="5078667"/>
            <a:ext cx="4311101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Pros: Fewer classifications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Cons: Classes may be imbalanced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7484948" y="2248704"/>
            <a:ext cx="1131376" cy="629619"/>
          </a:xfrm>
          <a:prstGeom prst="ellipse">
            <a:avLst/>
          </a:prstGeom>
          <a:pattFill prst="solidDmnd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241051" y="2249981"/>
            <a:ext cx="1131376" cy="629619"/>
          </a:xfrm>
          <a:prstGeom prst="ellipse">
            <a:avLst/>
          </a:prstGeom>
          <a:pattFill prst="solidDmnd">
            <a:fgClr>
              <a:srgbClr val="FF0000"/>
            </a:fgClr>
            <a:bgClr>
              <a:schemeClr val="bg1"/>
            </a:bgClr>
          </a:patt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490849" y="3193870"/>
            <a:ext cx="1131376" cy="629619"/>
          </a:xfrm>
          <a:prstGeom prst="ellipse">
            <a:avLst/>
          </a:prstGeom>
          <a:pattFill prst="solidDmnd">
            <a:fgClr>
              <a:srgbClr val="FF0000"/>
            </a:fgClr>
            <a:bgClr>
              <a:schemeClr val="bg1"/>
            </a:bgClr>
          </a:patt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241051" y="4086503"/>
            <a:ext cx="1131376" cy="629619"/>
          </a:xfrm>
          <a:prstGeom prst="ellipse">
            <a:avLst/>
          </a:prstGeom>
          <a:pattFill prst="solidDmnd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9241051" y="3196067"/>
            <a:ext cx="1131376" cy="629619"/>
          </a:xfrm>
          <a:prstGeom prst="ellipse">
            <a:avLst/>
          </a:prstGeom>
          <a:pattFill prst="solidDmnd">
            <a:fgClr>
              <a:srgbClr val="00B050"/>
            </a:fgClr>
            <a:bgClr>
              <a:schemeClr val="bg1"/>
            </a:bgClr>
          </a:patt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490849" y="4123036"/>
            <a:ext cx="1131376" cy="629619"/>
          </a:xfrm>
          <a:prstGeom prst="ellipse">
            <a:avLst/>
          </a:prstGeom>
          <a:pattFill prst="solidDmnd">
            <a:fgClr>
              <a:srgbClr val="00B050"/>
            </a:fgClr>
            <a:bgClr>
              <a:schemeClr val="bg1"/>
            </a:bgClr>
          </a:patt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 flipV="1">
            <a:off x="8925317" y="3193870"/>
            <a:ext cx="186" cy="629618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8952830" y="2247744"/>
            <a:ext cx="186" cy="629618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8925131" y="4137052"/>
            <a:ext cx="186" cy="629618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245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Multiple Classes: Comparison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306172"/>
            <a:ext cx="1182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Higher Dimensions                C Parameter                </a:t>
            </a:r>
            <a:r>
              <a:rPr lang="en-US" b="1" dirty="0">
                <a:solidFill>
                  <a:schemeClr val="accent2"/>
                </a:solidFill>
              </a:rPr>
              <a:t>Multiple Classes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               Kernel Trick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7016321" y="1503058"/>
            <a:ext cx="3822915" cy="964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/>
              <a:t>OVO: One vs One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433100" y="1503058"/>
            <a:ext cx="3822915" cy="964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/>
              <a:t>OVR: One vs Rest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725" r="38964"/>
          <a:stretch/>
        </p:blipFill>
        <p:spPr>
          <a:xfrm>
            <a:off x="6812864" y="1985119"/>
            <a:ext cx="4229828" cy="41674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35696"/>
          <a:stretch/>
        </p:blipFill>
        <p:spPr>
          <a:xfrm>
            <a:off x="828466" y="2276767"/>
            <a:ext cx="4338388" cy="35841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4594" y="5491797"/>
            <a:ext cx="1538032" cy="56829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9035512" y="2498177"/>
            <a:ext cx="759417" cy="16413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9035512" y="4153546"/>
            <a:ext cx="1270861" cy="15653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3" idx="1"/>
          </p:cNvCxnSpPr>
          <p:nvPr/>
        </p:nvCxnSpPr>
        <p:spPr>
          <a:xfrm flipH="1" flipV="1">
            <a:off x="6812864" y="4068858"/>
            <a:ext cx="2222649" cy="846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190068" y="2262852"/>
            <a:ext cx="452033" cy="17522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95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mage result for kernel trick visua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2" t="18085" b="13056"/>
          <a:stretch/>
        </p:blipFill>
        <p:spPr bwMode="auto">
          <a:xfrm>
            <a:off x="7404858" y="2046000"/>
            <a:ext cx="4264700" cy="321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Kernel Trick: Visual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306172"/>
            <a:ext cx="1182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Higher Dimensions                C Parameter                Multiple Classes</a:t>
            </a:r>
            <a:r>
              <a:rPr lang="en-US" dirty="0"/>
              <a:t>                 </a:t>
            </a:r>
            <a:r>
              <a:rPr lang="en-US" b="1" dirty="0">
                <a:solidFill>
                  <a:schemeClr val="accent2"/>
                </a:solidFill>
              </a:rPr>
              <a:t>Kernel Trick</a:t>
            </a:r>
          </a:p>
        </p:txBody>
      </p:sp>
      <p:pic>
        <p:nvPicPr>
          <p:cNvPr id="22530" name="Picture 2" descr="Image result for kernel trick visua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" t="3785" r="49160" b="-3785"/>
          <a:stretch/>
        </p:blipFill>
        <p:spPr bwMode="auto">
          <a:xfrm>
            <a:off x="527458" y="2130615"/>
            <a:ext cx="3478290" cy="321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786225" y="2426110"/>
            <a:ext cx="1112634" cy="22078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Parallelogram 8"/>
          <p:cNvSpPr/>
          <p:nvPr/>
        </p:nvSpPr>
        <p:spPr>
          <a:xfrm rot="20208065" flipV="1">
            <a:off x="8191710" y="3214671"/>
            <a:ext cx="3283837" cy="1115990"/>
          </a:xfrm>
          <a:prstGeom prst="parallelogram">
            <a:avLst>
              <a:gd name="adj" fmla="val 194159"/>
            </a:avLst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04102" y="4578544"/>
            <a:ext cx="28170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Kernel Options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Linear</a:t>
            </a:r>
          </a:p>
          <a:p>
            <a:pPr marL="285750" indent="-285750">
              <a:buFontTx/>
              <a:buChar char="-"/>
            </a:pPr>
            <a:r>
              <a:rPr lang="en-US" dirty="0"/>
              <a:t>Radial Basis Function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Polynomial</a:t>
            </a:r>
          </a:p>
          <a:p>
            <a:pPr marL="285750" indent="-285750">
              <a:buFontTx/>
              <a:buChar char="-"/>
            </a:pPr>
            <a:r>
              <a:rPr lang="en-US" dirty="0"/>
              <a:t>Sigmoid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4705553" y="3047565"/>
            <a:ext cx="2158287" cy="1102067"/>
          </a:xfrm>
          <a:prstGeom prst="rightArrow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380974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mage result for kernel trick visua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2" t="18085" b="13056"/>
          <a:stretch/>
        </p:blipFill>
        <p:spPr bwMode="auto">
          <a:xfrm>
            <a:off x="7404858" y="2046000"/>
            <a:ext cx="4264700" cy="321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Kernel Trick: Visual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306172"/>
            <a:ext cx="1182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Higher Dimensions                C Parameter                Multiple Classes</a:t>
            </a:r>
            <a:r>
              <a:rPr lang="en-US" dirty="0"/>
              <a:t>                 </a:t>
            </a:r>
            <a:r>
              <a:rPr lang="en-US" b="1" dirty="0">
                <a:solidFill>
                  <a:schemeClr val="accent2"/>
                </a:solidFill>
              </a:rPr>
              <a:t>Kernel Trick</a:t>
            </a:r>
          </a:p>
        </p:txBody>
      </p:sp>
      <p:pic>
        <p:nvPicPr>
          <p:cNvPr id="22530" name="Picture 2" descr="Image result for kernel trick visua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" t="3785" r="49160" b="-3785"/>
          <a:stretch/>
        </p:blipFill>
        <p:spPr bwMode="auto">
          <a:xfrm>
            <a:off x="527458" y="2130615"/>
            <a:ext cx="3478290" cy="321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786225" y="2426110"/>
            <a:ext cx="1112634" cy="22078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Parallelogram 8"/>
          <p:cNvSpPr/>
          <p:nvPr/>
        </p:nvSpPr>
        <p:spPr>
          <a:xfrm rot="20208065" flipV="1">
            <a:off x="8191710" y="3214671"/>
            <a:ext cx="3283837" cy="1115990"/>
          </a:xfrm>
          <a:prstGeom prst="parallelogram">
            <a:avLst>
              <a:gd name="adj" fmla="val 194159"/>
            </a:avLst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04102" y="4578544"/>
            <a:ext cx="28170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Kernel Options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Linear</a:t>
            </a:r>
          </a:p>
          <a:p>
            <a:pPr marL="285750" indent="-285750">
              <a:buFontTx/>
              <a:buChar char="-"/>
            </a:pPr>
            <a:r>
              <a:rPr lang="en-US" dirty="0"/>
              <a:t>Radial Basis Function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Polynomial</a:t>
            </a:r>
          </a:p>
          <a:p>
            <a:pPr marL="285750" indent="-285750">
              <a:buFontTx/>
              <a:buChar char="-"/>
            </a:pPr>
            <a:r>
              <a:rPr lang="en-US" dirty="0"/>
              <a:t>Sigmoid</a:t>
            </a:r>
          </a:p>
        </p:txBody>
      </p:sp>
      <p:sp>
        <p:nvSpPr>
          <p:cNvPr id="3" name="Oval 2"/>
          <p:cNvSpPr/>
          <p:nvPr/>
        </p:nvSpPr>
        <p:spPr>
          <a:xfrm>
            <a:off x="1677739" y="2882688"/>
            <a:ext cx="1328934" cy="13289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/>
          <p:cNvSpPr/>
          <p:nvPr/>
        </p:nvSpPr>
        <p:spPr>
          <a:xfrm>
            <a:off x="4705553" y="3047565"/>
            <a:ext cx="2158287" cy="1102067"/>
          </a:xfrm>
          <a:prstGeom prst="rightArrow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69826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80818" y="2025889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414218" y="17972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47618" y="14924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307538" y="258976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98338" y="12867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06798" y="1858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47518" y="418980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726638" y="34355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275278" y="2406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85818" y="3168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995618" y="1477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0618" y="12105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04818" y="82176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608778" y="24907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860738" y="5340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64348" y="4959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8386518" y="47919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7754058" y="4472066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121598" y="4883229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309818" y="5706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7662618" y="3138882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8470338" y="36108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525458" y="618625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622738" y="6087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6740598" y="55691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795718" y="38927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08338" y="38394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5414718" y="602623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5452818" y="365966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767018" y="24526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3898338" y="201478"/>
            <a:ext cx="2366010" cy="6350374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229930" y="380644"/>
            <a:ext cx="2783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Split the data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258346" y="843005"/>
            <a:ext cx="27832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the best possible way</a:t>
            </a:r>
          </a:p>
        </p:txBody>
      </p:sp>
      <p:sp>
        <p:nvSpPr>
          <p:cNvPr id="42" name="Oval 41"/>
          <p:cNvSpPr/>
          <p:nvPr/>
        </p:nvSpPr>
        <p:spPr>
          <a:xfrm>
            <a:off x="2951777" y="4285542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1688538" y="2025890"/>
            <a:ext cx="7421880" cy="3543298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404818" y="661551"/>
            <a:ext cx="5752703" cy="5745679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69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" r="45332"/>
          <a:stretch/>
        </p:blipFill>
        <p:spPr>
          <a:xfrm>
            <a:off x="3458295" y="4315085"/>
            <a:ext cx="8124105" cy="12178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r="46945"/>
          <a:stretch/>
        </p:blipFill>
        <p:spPr>
          <a:xfrm>
            <a:off x="3458295" y="1822496"/>
            <a:ext cx="8039918" cy="1262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Kernel Trick: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306172"/>
            <a:ext cx="1182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Higher Dimensions                C Parameter                Multiple Classes</a:t>
            </a:r>
            <a:r>
              <a:rPr lang="en-US" dirty="0"/>
              <a:t>                 </a:t>
            </a:r>
            <a:r>
              <a:rPr lang="en-US" b="1" dirty="0">
                <a:solidFill>
                  <a:schemeClr val="accent2"/>
                </a:solidFill>
              </a:rPr>
              <a:t>Kernel Trick</a:t>
            </a:r>
          </a:p>
        </p:txBody>
      </p:sp>
      <p:sp>
        <p:nvSpPr>
          <p:cNvPr id="7" name="Rectangle 6"/>
          <p:cNvSpPr/>
          <p:nvPr/>
        </p:nvSpPr>
        <p:spPr>
          <a:xfrm>
            <a:off x="6056610" y="4758617"/>
            <a:ext cx="4637222" cy="29382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0" y="2046167"/>
            <a:ext cx="3822915" cy="96412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/>
              <a:t>Original Code</a:t>
            </a:r>
          </a:p>
          <a:p>
            <a:pPr marL="0" indent="0" algn="ctr">
              <a:buNone/>
            </a:pPr>
            <a:r>
              <a:rPr lang="en-US" sz="2800" dirty="0"/>
              <a:t>(linear)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-52954" y="4459505"/>
            <a:ext cx="3822915" cy="1592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Updated Code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(RBF)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4468" y="1417637"/>
            <a:ext cx="11530739" cy="2169103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4467" y="3883054"/>
            <a:ext cx="11530739" cy="2169103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59836" y="2290402"/>
            <a:ext cx="2360264" cy="300397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196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Kernel Trick: Comparison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306172"/>
            <a:ext cx="1182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Higher Dimensions                C Parameter                Multiple Classes</a:t>
            </a:r>
            <a:r>
              <a:rPr lang="en-US" dirty="0"/>
              <a:t>                 </a:t>
            </a:r>
            <a:r>
              <a:rPr lang="en-US" b="1" dirty="0">
                <a:solidFill>
                  <a:schemeClr val="accent2"/>
                </a:solidFill>
              </a:rPr>
              <a:t>Kernel Trick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</a:blip>
          <a:srcRect t="12049"/>
          <a:stretch/>
        </p:blipFill>
        <p:spPr>
          <a:xfrm>
            <a:off x="413863" y="1574930"/>
            <a:ext cx="3290928" cy="2484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</a:blip>
          <a:srcRect t="11261"/>
          <a:stretch/>
        </p:blipFill>
        <p:spPr>
          <a:xfrm>
            <a:off x="3902144" y="1578932"/>
            <a:ext cx="4387711" cy="24842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</a:blip>
          <a:srcRect t="10370" r="14066"/>
          <a:stretch/>
        </p:blipFill>
        <p:spPr>
          <a:xfrm>
            <a:off x="7858125" y="1510918"/>
            <a:ext cx="3724275" cy="25212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794490" y="5392110"/>
            <a:ext cx="2587240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Large Gamma: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More complexity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19346" y="5392110"/>
            <a:ext cx="2587240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Small Gamma: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Less complexity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5396" y="4406126"/>
            <a:ext cx="2227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Kernel</a:t>
            </a:r>
            <a:r>
              <a:rPr lang="en-US" dirty="0"/>
              <a:t>: Linear</a:t>
            </a:r>
          </a:p>
          <a:p>
            <a:pPr algn="ctr"/>
            <a:r>
              <a:rPr lang="en-US" b="1" dirty="0"/>
              <a:t>C</a:t>
            </a:r>
            <a:r>
              <a:rPr lang="en-US" dirty="0"/>
              <a:t>: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82068" y="4294320"/>
            <a:ext cx="2227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Kernel</a:t>
            </a:r>
            <a:r>
              <a:rPr lang="en-US" dirty="0"/>
              <a:t>: RBF</a:t>
            </a:r>
          </a:p>
          <a:p>
            <a:pPr algn="ctr"/>
            <a:r>
              <a:rPr lang="en-US" b="1" dirty="0"/>
              <a:t>C</a:t>
            </a:r>
            <a:r>
              <a:rPr lang="en-US" dirty="0"/>
              <a:t>: 1</a:t>
            </a:r>
          </a:p>
          <a:p>
            <a:pPr algn="ctr"/>
            <a:r>
              <a:rPr lang="en-US" b="1" dirty="0"/>
              <a:t>Gamma</a:t>
            </a:r>
            <a:r>
              <a:rPr lang="en-US" dirty="0"/>
              <a:t>: 2^-5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11131" y="4294320"/>
            <a:ext cx="2227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Kernel</a:t>
            </a:r>
            <a:r>
              <a:rPr lang="en-US" dirty="0"/>
              <a:t>: RBF</a:t>
            </a:r>
          </a:p>
          <a:p>
            <a:pPr algn="ctr"/>
            <a:r>
              <a:rPr lang="en-US" b="1" dirty="0"/>
              <a:t>C</a:t>
            </a:r>
            <a:r>
              <a:rPr lang="en-US" dirty="0"/>
              <a:t>: 1</a:t>
            </a:r>
          </a:p>
          <a:p>
            <a:pPr algn="ctr"/>
            <a:r>
              <a:rPr lang="en-US" b="1" dirty="0"/>
              <a:t>Gamma</a:t>
            </a:r>
            <a:r>
              <a:rPr lang="en-US" dirty="0"/>
              <a:t>: 2^1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250698" y="4857878"/>
            <a:ext cx="1677044" cy="29384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186539" y="4873385"/>
            <a:ext cx="1677044" cy="29384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4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SVM Summary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99636" y="1728324"/>
            <a:ext cx="41135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4. Kernel Trick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the data cannot be split linearly, a kernel can transform the data into a higher dimensional space so that it can be split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585635" y="4468155"/>
            <a:ext cx="312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3. Multiple Classes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SVM can classify data into more than two groups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15320" y="4367180"/>
            <a:ext cx="441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2. C Parameter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a hyperplane can’t perfectly split the data, you can tune this parameter to account for misclassification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1258" y="1738247"/>
            <a:ext cx="36564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b="1" dirty="0">
                <a:solidFill>
                  <a:schemeClr val="accent2"/>
                </a:solidFill>
              </a:rPr>
              <a:t>Higher Dimensions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Instead of fitting the model on only two ingredients, you can easily fit it on many more in Python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502451" y="1728324"/>
            <a:ext cx="2592633" cy="2046487"/>
            <a:chOff x="4005018" y="-20947"/>
            <a:chExt cx="7856220" cy="6201284"/>
          </a:xfrm>
        </p:grpSpPr>
        <p:sp>
          <p:nvSpPr>
            <p:cNvPr id="43" name="Oval 42"/>
            <p:cNvSpPr/>
            <p:nvPr/>
          </p:nvSpPr>
          <p:spPr>
            <a:xfrm>
              <a:off x="4271718" y="1410375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4805118" y="1105575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4165038" y="2202855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755838" y="899835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864298" y="1471335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005018" y="3802896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584138" y="3048675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132778" y="2019975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5643318" y="2781975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7853118" y="1090335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948118" y="823635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5262318" y="434856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6466278" y="2103795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0718238" y="4953675"/>
              <a:ext cx="381000" cy="3810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9121848" y="4572675"/>
              <a:ext cx="381000" cy="3810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1244018" y="4405035"/>
              <a:ext cx="381000" cy="3810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0611558" y="4085153"/>
              <a:ext cx="381000" cy="3810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9979098" y="4496316"/>
              <a:ext cx="381000" cy="3810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167318" y="5319435"/>
              <a:ext cx="381000" cy="3810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0520118" y="2751969"/>
              <a:ext cx="381000" cy="3810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1327838" y="3223935"/>
              <a:ext cx="381000" cy="3810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0382958" y="5799337"/>
              <a:ext cx="381000" cy="3810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480238" y="5700435"/>
              <a:ext cx="381000" cy="3810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9598098" y="5182275"/>
              <a:ext cx="381000" cy="3810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8653218" y="3505875"/>
              <a:ext cx="381000" cy="3810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10565838" y="3452535"/>
              <a:ext cx="381000" cy="3810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272218" y="5639317"/>
              <a:ext cx="381000" cy="3810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8310318" y="-20947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7624518" y="2065695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5809277" y="3898629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>
            <a:xfrm flipV="1">
              <a:off x="5262318" y="274638"/>
              <a:ext cx="5752703" cy="5745679"/>
            </a:xfrm>
            <a:prstGeom prst="lin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136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5" grpId="0"/>
      <p:bldP spid="6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77301"/>
            <a:ext cx="10972800" cy="4525963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SVM Basics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 Visual introduction			- Example in Python</a:t>
            </a:r>
          </a:p>
          <a:p>
            <a:pPr marL="457200" lvl="1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accent2"/>
                </a:solidFill>
              </a:rPr>
              <a:t>Additional Complexities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Higher dimensions			- C parameter</a:t>
            </a:r>
          </a:p>
          <a:p>
            <a:pPr lvl="1">
              <a:buFontTx/>
              <a:buChar char="-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classes			- Kernel trick</a:t>
            </a:r>
          </a:p>
          <a:p>
            <a:pPr lvl="1">
              <a:buFontTx/>
              <a:buChar char="-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Closing Remarks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 Other techniques			- Pros and cons</a:t>
            </a:r>
          </a:p>
        </p:txBody>
      </p:sp>
    </p:spTree>
    <p:extLst>
      <p:ext uri="{BB962C8B-B14F-4D97-AF65-F5344CB8AC3E}">
        <p14:creationId xmlns:p14="http://schemas.microsoft.com/office/powerpoint/2010/main" val="5780617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77301"/>
            <a:ext cx="10972800" cy="4525963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SVM Basics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 Visual introduction			- Example in Python</a:t>
            </a:r>
          </a:p>
          <a:p>
            <a:pPr marL="457200" lvl="1" indent="0"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Additional Complexities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 Higher dimensions			- C parameter</a:t>
            </a:r>
          </a:p>
          <a:p>
            <a:pPr lvl="1">
              <a:buFontTx/>
              <a:buChar char="-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Multiple classes			- Kernel trick</a:t>
            </a:r>
          </a:p>
          <a:p>
            <a:pPr lvl="1">
              <a:buFontTx/>
              <a:buChar char="-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accent2"/>
                </a:solidFill>
              </a:rPr>
              <a:t>Closing Remarks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Pros and cons			- Other techniques</a:t>
            </a:r>
          </a:p>
        </p:txBody>
      </p:sp>
    </p:spTree>
    <p:extLst>
      <p:ext uri="{BB962C8B-B14F-4D97-AF65-F5344CB8AC3E}">
        <p14:creationId xmlns:p14="http://schemas.microsoft.com/office/powerpoint/2010/main" val="26126704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46313" y="3773270"/>
            <a:ext cx="7772400" cy="1362075"/>
          </a:xfrm>
        </p:spPr>
        <p:txBody>
          <a:bodyPr/>
          <a:lstStyle/>
          <a:p>
            <a:pPr algn="ctr"/>
            <a:r>
              <a:rPr lang="en-US" cap="none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Up next: When should you</a:t>
            </a:r>
            <a:br>
              <a:rPr lang="en-US" cap="none" dirty="0">
                <a:solidFill>
                  <a:schemeClr val="accent2">
                    <a:lumMod val="50000"/>
                  </a:schemeClr>
                </a:solidFill>
                <a:latin typeface="+mn-lt"/>
              </a:rPr>
            </a:br>
            <a:r>
              <a:rPr lang="en-US" cap="none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use SVM?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246313" y="1978621"/>
            <a:ext cx="7772400" cy="1500187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sym typeface="Wingdings" panose="05000000000000000000" pitchFamily="2" charset="2"/>
              </a:rPr>
              <a:t>SVM overview </a:t>
            </a:r>
            <a:r>
              <a:rPr lang="en-US" sz="5400" b="1" dirty="0">
                <a:solidFill>
                  <a:schemeClr val="bg1"/>
                </a:solidFill>
                <a:sym typeface="Wingdings" panose="05000000000000000000" pitchFamily="2" charset="2"/>
              </a:rPr>
              <a:t>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7760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Pros and Cons of 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5181"/>
            <a:ext cx="10972800" cy="45259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Pros</a:t>
            </a:r>
          </a:p>
          <a:p>
            <a:pPr lvl="1"/>
            <a:r>
              <a:rPr lang="en-US" dirty="0"/>
              <a:t>Good at dealing with high dimensional data</a:t>
            </a:r>
          </a:p>
          <a:p>
            <a:pPr lvl="1"/>
            <a:r>
              <a:rPr lang="en-US" dirty="0"/>
              <a:t>Works well on small data sets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accent2"/>
                </a:solidFill>
              </a:rPr>
              <a:t>Cons</a:t>
            </a:r>
          </a:p>
          <a:p>
            <a:pPr lvl="1"/>
            <a:r>
              <a:rPr lang="en-US" dirty="0"/>
              <a:t>Picking the right kernel and parameters can be computationally intensive</a:t>
            </a:r>
          </a:p>
        </p:txBody>
      </p:sp>
    </p:spTree>
    <p:extLst>
      <p:ext uri="{BB962C8B-B14F-4D97-AF65-F5344CB8AC3E}">
        <p14:creationId xmlns:p14="http://schemas.microsoft.com/office/powerpoint/2010/main" val="24330390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Classification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5181"/>
            <a:ext cx="10972800" cy="4525963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SVM is one of many classification techniques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K Nearest Neighbors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 dirty="0"/>
              <a:t>Neural Networks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accent2"/>
                </a:solidFill>
              </a:rPr>
              <a:t>Advice: try multiple techniques on your data set</a:t>
            </a:r>
          </a:p>
        </p:txBody>
      </p:sp>
    </p:spTree>
    <p:extLst>
      <p:ext uri="{BB962C8B-B14F-4D97-AF65-F5344CB8AC3E}">
        <p14:creationId xmlns:p14="http://schemas.microsoft.com/office/powerpoint/2010/main" val="29474970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77301"/>
            <a:ext cx="10972800" cy="4525963"/>
          </a:xfrm>
        </p:spPr>
        <p:txBody>
          <a:bodyPr numCol="1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accent2"/>
                </a:solidFill>
              </a:rPr>
              <a:t>SVM Basics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Visual introduction			- Example in Python</a:t>
            </a:r>
          </a:p>
          <a:p>
            <a:pPr marL="457200" lvl="1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accent2"/>
                </a:solidFill>
              </a:rPr>
              <a:t>Additional Complexities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Higher dimensions			- C parameter</a:t>
            </a:r>
          </a:p>
          <a:p>
            <a:pPr lvl="1">
              <a:buFontTx/>
              <a:buChar char="-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classes			- Kernel trick</a:t>
            </a:r>
          </a:p>
          <a:p>
            <a:pPr lvl="1">
              <a:buFontTx/>
              <a:buChar char="-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accent2"/>
                </a:solidFill>
              </a:rPr>
              <a:t>Closing Remarks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Pros and cons			- Other techniques</a:t>
            </a:r>
          </a:p>
        </p:txBody>
      </p:sp>
    </p:spTree>
    <p:extLst>
      <p:ext uri="{BB962C8B-B14F-4D97-AF65-F5344CB8AC3E}">
        <p14:creationId xmlns:p14="http://schemas.microsoft.com/office/powerpoint/2010/main" val="35269977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46313" y="3633788"/>
            <a:ext cx="7772400" cy="1362075"/>
          </a:xfrm>
        </p:spPr>
        <p:txBody>
          <a:bodyPr/>
          <a:lstStyle/>
          <a:p>
            <a:pPr algn="ctr"/>
            <a:r>
              <a:rPr lang="en-US" cap="none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Thank You!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246313" y="2133601"/>
            <a:ext cx="7772400" cy="1500187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Support Vector Machines</a:t>
            </a:r>
          </a:p>
        </p:txBody>
      </p:sp>
    </p:spTree>
    <p:extLst>
      <p:ext uri="{BB962C8B-B14F-4D97-AF65-F5344CB8AC3E}">
        <p14:creationId xmlns:p14="http://schemas.microsoft.com/office/powerpoint/2010/main" val="120783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 rot="18915028">
            <a:off x="1885047" y="3276826"/>
            <a:ext cx="10302091" cy="7145226"/>
          </a:xfrm>
          <a:prstGeom prst="rect">
            <a:avLst/>
          </a:prstGeom>
          <a:solidFill>
            <a:schemeClr val="accent3"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 rot="18890718">
            <a:off x="-2850814" y="-1094244"/>
            <a:ext cx="10272585" cy="6303873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80818" y="2025889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414218" y="17972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47618" y="14924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307538" y="258976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98338" y="12867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06798" y="1858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47518" y="418980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726638" y="34355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275278" y="2406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85818" y="3168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995618" y="1477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0618" y="12105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04818" y="82176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608778" y="24907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860738" y="5340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64348" y="4959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8386518" y="47919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7754058" y="4472066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121598" y="4883229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309818" y="5706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7662618" y="3138882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8470338" y="36108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525458" y="618625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622738" y="6087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6740598" y="55691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795718" y="38927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08338" y="38394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29930" y="380644"/>
            <a:ext cx="2783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Split the data</a:t>
            </a:r>
          </a:p>
        </p:txBody>
      </p:sp>
      <p:sp>
        <p:nvSpPr>
          <p:cNvPr id="51" name="Oval 50"/>
          <p:cNvSpPr/>
          <p:nvPr/>
        </p:nvSpPr>
        <p:spPr>
          <a:xfrm>
            <a:off x="5414718" y="602623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5452818" y="365966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767018" y="24526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258346" y="843005"/>
            <a:ext cx="27832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the best possible way</a:t>
            </a:r>
          </a:p>
        </p:txBody>
      </p:sp>
      <p:sp>
        <p:nvSpPr>
          <p:cNvPr id="42" name="Oval 41"/>
          <p:cNvSpPr/>
          <p:nvPr/>
        </p:nvSpPr>
        <p:spPr>
          <a:xfrm>
            <a:off x="2951777" y="4285542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2404818" y="661551"/>
            <a:ext cx="5752703" cy="5745679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58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46313" y="3773270"/>
            <a:ext cx="7772400" cy="1362075"/>
          </a:xfrm>
        </p:spPr>
        <p:txBody>
          <a:bodyPr/>
          <a:lstStyle/>
          <a:p>
            <a:pPr algn="ctr"/>
            <a:r>
              <a:rPr lang="en-US" cap="none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The Math Behind Maximizing the Margin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246313" y="1978621"/>
            <a:ext cx="7772400" cy="1500187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sym typeface="Wingdings" panose="05000000000000000000" pitchFamily="2" charset="2"/>
              </a:rPr>
              <a:t>Appendix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0374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6162" y="857250"/>
            <a:ext cx="6858000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52824" y="857251"/>
            <a:ext cx="6858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48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2535" y="857553"/>
            <a:ext cx="6860424" cy="514531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5358" y="855129"/>
            <a:ext cx="6860424" cy="514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84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80818" y="2025889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414218" y="17972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47618" y="14924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307538" y="258976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98338" y="12867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06798" y="1858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47518" y="418980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726638" y="34355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275278" y="2406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85818" y="3168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995618" y="1477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0618" y="12105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04818" y="82176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608778" y="24907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860738" y="5340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64348" y="4959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8386518" y="47919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7754058" y="4472066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121598" y="4883229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309818" y="5706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7662618" y="3138882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8470338" y="36108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525458" y="618625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622738" y="6087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6740598" y="55691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795718" y="38927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08338" y="38394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29930" y="380644"/>
            <a:ext cx="27832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</a:t>
            </a:r>
          </a:p>
          <a:p>
            <a:pPr lvl="1"/>
            <a:r>
              <a:rPr 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Vector</a:t>
            </a:r>
          </a:p>
          <a:p>
            <a:pPr lvl="1"/>
            <a:r>
              <a:rPr 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</a:t>
            </a:r>
          </a:p>
        </p:txBody>
      </p:sp>
      <p:sp>
        <p:nvSpPr>
          <p:cNvPr id="51" name="Oval 50"/>
          <p:cNvSpPr/>
          <p:nvPr/>
        </p:nvSpPr>
        <p:spPr>
          <a:xfrm>
            <a:off x="5414718" y="602623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5452818" y="365966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767018" y="24526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2951777" y="4285542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 rot="18915028">
            <a:off x="1885047" y="3276826"/>
            <a:ext cx="10302091" cy="7145226"/>
          </a:xfrm>
          <a:prstGeom prst="rect">
            <a:avLst/>
          </a:prstGeom>
          <a:solidFill>
            <a:schemeClr val="accent3"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 rot="18890718">
            <a:off x="-2850814" y="-1094244"/>
            <a:ext cx="10272585" cy="6303873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2404818" y="661551"/>
            <a:ext cx="5752703" cy="5745679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6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2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80818" y="2025889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414218" y="17972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47618" y="14924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307538" y="258976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98338" y="12867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006798" y="1858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47518" y="418980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726638" y="34355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275278" y="2406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85818" y="316888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995618" y="14772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0618" y="121054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04818" y="821769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608778" y="24907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860738" y="5340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64348" y="49595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8386518" y="47919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7754058" y="4472066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121598" y="4883229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309818" y="5706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7662618" y="3138882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8470338" y="36108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525458" y="618625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622738" y="60873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6740598" y="55691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795718" y="389278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08338" y="3839448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5414718" y="602623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5452818" y="365966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767018" y="2452608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29930" y="380644"/>
            <a:ext cx="27832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 is this the best split?</a:t>
            </a:r>
          </a:p>
        </p:txBody>
      </p:sp>
      <p:sp>
        <p:nvSpPr>
          <p:cNvPr id="42" name="Oval 41"/>
          <p:cNvSpPr/>
          <p:nvPr/>
        </p:nvSpPr>
        <p:spPr>
          <a:xfrm>
            <a:off x="2951777" y="4285542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 rot="18915028">
            <a:off x="1885047" y="3276826"/>
            <a:ext cx="10302091" cy="7145226"/>
          </a:xfrm>
          <a:prstGeom prst="rect">
            <a:avLst/>
          </a:prstGeom>
          <a:solidFill>
            <a:schemeClr val="accent3"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 rot="18890718">
            <a:off x="-2850814" y="-1094244"/>
            <a:ext cx="10272585" cy="6303873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2404818" y="661551"/>
            <a:ext cx="5752703" cy="5745679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580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1">
      <a:majorFont>
        <a:latin typeface="Levenim MT"/>
        <a:ea typeface=""/>
        <a:cs typeface=""/>
      </a:majorFont>
      <a:minorFont>
        <a:latin typeface="Levenim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2963</TotalTime>
  <Words>1869</Words>
  <Application>Microsoft Office PowerPoint</Application>
  <PresentationFormat>Widescreen</PresentationFormat>
  <Paragraphs>489</Paragraphs>
  <Slides>72</Slides>
  <Notes>41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Arial</vt:lpstr>
      <vt:lpstr>Calibri</vt:lpstr>
      <vt:lpstr>Consolas</vt:lpstr>
      <vt:lpstr>Levenim MT</vt:lpstr>
      <vt:lpstr>Lucida Console</vt:lpstr>
      <vt:lpstr>Wingdings</vt:lpstr>
      <vt:lpstr>1_Office Theme</vt:lpstr>
      <vt:lpstr>Support Vector Machines</vt:lpstr>
      <vt:lpstr>Agenda</vt:lpstr>
      <vt:lpstr>Agenda</vt:lpstr>
      <vt:lpstr>It’s a classification technique.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 was called the “Maximal Margin Classifier”</vt:lpstr>
      <vt:lpstr>Let’s apply this to a real world problem.</vt:lpstr>
      <vt:lpstr>My other passion (second to data science, of course!)</vt:lpstr>
      <vt:lpstr>PowerPoint Presentation</vt:lpstr>
      <vt:lpstr>Cupcakes vs Muffins</vt:lpstr>
      <vt:lpstr>Cupcakes vs Muffins</vt:lpstr>
      <vt:lpstr>1. Find the data</vt:lpstr>
      <vt:lpstr>1. Find the data</vt:lpstr>
      <vt:lpstr>1. Find the data</vt:lpstr>
      <vt:lpstr>Cupcakes vs Muffins</vt:lpstr>
      <vt:lpstr>Cupcakes vs Muffins</vt:lpstr>
      <vt:lpstr>1. Apply a data science model</vt:lpstr>
      <vt:lpstr>Python Script</vt:lpstr>
      <vt:lpstr>a. Import Libraries</vt:lpstr>
      <vt:lpstr>b. Import Data</vt:lpstr>
      <vt:lpstr>c. Prepare the Data</vt:lpstr>
      <vt:lpstr>d. Fit the Model</vt:lpstr>
      <vt:lpstr>e. Visualize Results</vt:lpstr>
      <vt:lpstr>e. Visualize Results</vt:lpstr>
      <vt:lpstr>e. Visualize Results</vt:lpstr>
      <vt:lpstr>Cupcakes vs Muffins</vt:lpstr>
      <vt:lpstr>Cupcakes vs Muffins</vt:lpstr>
      <vt:lpstr>3. Review the Results</vt:lpstr>
      <vt:lpstr>f. Predict New Case</vt:lpstr>
      <vt:lpstr>f. Predict New Case</vt:lpstr>
      <vt:lpstr>Cupcakes vs Muffins</vt:lpstr>
      <vt:lpstr>PowerPoint Presentation</vt:lpstr>
      <vt:lpstr>Up next: How to make SVM even more powerful</vt:lpstr>
      <vt:lpstr>Agenda</vt:lpstr>
      <vt:lpstr>Higher Dimensions: Visual</vt:lpstr>
      <vt:lpstr>Higher Dimensions: Code</vt:lpstr>
      <vt:lpstr>C Parameter: Visual</vt:lpstr>
      <vt:lpstr>C Parameter: Code</vt:lpstr>
      <vt:lpstr>C Parameter: Comparison</vt:lpstr>
      <vt:lpstr>Multiple Classes: Visual</vt:lpstr>
      <vt:lpstr>Multiple Classes: Code</vt:lpstr>
      <vt:lpstr>Multiple Classes: Comparison</vt:lpstr>
      <vt:lpstr>Multiple Classes: Comparison</vt:lpstr>
      <vt:lpstr>Kernel Trick: Visual</vt:lpstr>
      <vt:lpstr>Kernel Trick: Visual</vt:lpstr>
      <vt:lpstr>Kernel Trick: Code</vt:lpstr>
      <vt:lpstr>Kernel Trick: Comparison</vt:lpstr>
      <vt:lpstr>SVM Summary</vt:lpstr>
      <vt:lpstr>Agenda</vt:lpstr>
      <vt:lpstr>Agenda</vt:lpstr>
      <vt:lpstr>Up next: When should you use SVM? </vt:lpstr>
      <vt:lpstr>Pros and Cons of SVM</vt:lpstr>
      <vt:lpstr>Classification Techniques</vt:lpstr>
      <vt:lpstr>Agenda</vt:lpstr>
      <vt:lpstr>Thank You!</vt:lpstr>
      <vt:lpstr>The Math Behind Maximizing the Margin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Zhao, Alice</dc:creator>
  <cp:lastModifiedBy>Zhao, Alice</cp:lastModifiedBy>
  <cp:revision>352</cp:revision>
  <dcterms:created xsi:type="dcterms:W3CDTF">2017-06-24T11:26:19Z</dcterms:created>
  <dcterms:modified xsi:type="dcterms:W3CDTF">2017-06-26T13:39:28Z</dcterms:modified>
</cp:coreProperties>
</file>